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xlsx" ContentType="application/vnd.openxmlformats-officedocument.spreadsheetml.sheet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81" r:id="rId2"/>
    <p:sldId id="280" r:id="rId3"/>
    <p:sldId id="283" r:id="rId4"/>
    <p:sldId id="284" r:id="rId5"/>
    <p:sldId id="285" r:id="rId6"/>
    <p:sldId id="288" r:id="rId7"/>
    <p:sldId id="291" r:id="rId8"/>
  </p:sldIdLst>
  <p:sldSz cx="9144000" cy="6858000" type="screen4x3"/>
  <p:notesSz cx="6794500" cy="9906000"/>
  <p:defaultTextStyle>
    <a:defPPr>
      <a:defRPr lang="sk-SK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DA74"/>
    <a:srgbClr val="FBD661"/>
    <a:srgbClr val="CCFFCC"/>
    <a:srgbClr val="008000"/>
    <a:srgbClr val="DDFFFF"/>
    <a:srgbClr val="CCFFFF"/>
    <a:srgbClr val="B4FEFA"/>
    <a:srgbClr val="1C1C1C"/>
    <a:srgbClr val="EAEAEA"/>
    <a:srgbClr val="DDDDD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8746" autoAdjust="0"/>
  </p:normalViewPr>
  <p:slideViewPr>
    <p:cSldViewPr>
      <p:cViewPr varScale="1">
        <p:scale>
          <a:sx n="56" d="100"/>
          <a:sy n="56" d="100"/>
        </p:scale>
        <p:origin x="-6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5300"/>
          </a:xfrm>
          <a:prstGeom prst="rect">
            <a:avLst/>
          </a:prstGeom>
        </p:spPr>
        <p:txBody>
          <a:bodyPr vert="horz" lIns="91664" tIns="45832" rIns="91664" bIns="45832" rtlCol="0"/>
          <a:lstStyle>
            <a:lvl1pPr algn="l">
              <a:defRPr sz="1200"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5300"/>
          </a:xfrm>
          <a:prstGeom prst="rect">
            <a:avLst/>
          </a:prstGeom>
        </p:spPr>
        <p:txBody>
          <a:bodyPr vert="horz" lIns="91664" tIns="45832" rIns="91664" bIns="45832" rtlCol="0"/>
          <a:lstStyle>
            <a:lvl1pPr algn="r">
              <a:defRPr sz="1200"/>
            </a:lvl1pPr>
          </a:lstStyle>
          <a:p>
            <a:pPr>
              <a:defRPr/>
            </a:pPr>
            <a:fld id="{4E3D405B-69C9-4FDF-87E9-9A9460869FA6}" type="datetimeFigureOut">
              <a:rPr lang="sk-SK"/>
              <a:pPr>
                <a:defRPr/>
              </a:pPr>
              <a:t>15.11.2019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944813" cy="495300"/>
          </a:xfrm>
          <a:prstGeom prst="rect">
            <a:avLst/>
          </a:prstGeom>
        </p:spPr>
        <p:txBody>
          <a:bodyPr vert="horz" lIns="91664" tIns="45832" rIns="91664" bIns="45832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3"/>
          </p:nvPr>
        </p:nvSpPr>
        <p:spPr>
          <a:xfrm>
            <a:off x="3848100" y="9409113"/>
            <a:ext cx="2944813" cy="495300"/>
          </a:xfrm>
          <a:prstGeom prst="rect">
            <a:avLst/>
          </a:prstGeom>
        </p:spPr>
        <p:txBody>
          <a:bodyPr vert="horz" lIns="91664" tIns="45832" rIns="91664" bIns="45832" rtlCol="0" anchor="b"/>
          <a:lstStyle>
            <a:lvl1pPr algn="r">
              <a:defRPr sz="1200"/>
            </a:lvl1pPr>
          </a:lstStyle>
          <a:p>
            <a:pPr>
              <a:defRPr/>
            </a:pPr>
            <a:fld id="{924C0FF4-1195-43E5-A42F-73D6D0AFC02F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2703122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664" tIns="45832" rIns="91664" bIns="45832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8100" y="0"/>
            <a:ext cx="2944813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664" tIns="45832" rIns="91664" bIns="45832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2338" y="744538"/>
            <a:ext cx="4949825" cy="37131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06938"/>
            <a:ext cx="5435600" cy="44577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664" tIns="45832" rIns="91664" bIns="458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noProof="0" smtClean="0"/>
              <a:t>Kliknite sem a upravte štýly predlohy textu.</a:t>
            </a:r>
          </a:p>
          <a:p>
            <a:pPr lvl="1"/>
            <a:r>
              <a:rPr lang="sk-SK" noProof="0" smtClean="0"/>
              <a:t>Druhá úroveň</a:t>
            </a:r>
          </a:p>
          <a:p>
            <a:pPr lvl="2"/>
            <a:r>
              <a:rPr lang="sk-SK" noProof="0" smtClean="0"/>
              <a:t>Tretia úroveň</a:t>
            </a:r>
          </a:p>
          <a:p>
            <a:pPr lvl="3"/>
            <a:r>
              <a:rPr lang="sk-SK" noProof="0" smtClean="0"/>
              <a:t>Štvrtá úroveň</a:t>
            </a:r>
          </a:p>
          <a:p>
            <a:pPr lvl="4"/>
            <a:r>
              <a:rPr lang="sk-SK" noProof="0" smtClean="0"/>
              <a:t>Piata úroveň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09113"/>
            <a:ext cx="2944813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664" tIns="45832" rIns="91664" bIns="45832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8100" y="9409113"/>
            <a:ext cx="2944813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664" tIns="45832" rIns="91664" bIns="4583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3F78174-4B1E-413C-9836-4B46BA91B953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5635857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B50232D-D49A-40E2-85CE-84018D4B0CF2}" type="slidenum">
              <a:rPr lang="sk-SK" smtClean="0"/>
              <a:pPr/>
              <a:t>1</a:t>
            </a:fld>
            <a:endParaRPr lang="sk-SK" smtClean="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k-SK" smtClean="0"/>
          </a:p>
        </p:txBody>
      </p:sp>
    </p:spTree>
    <p:extLst>
      <p:ext uri="{BB962C8B-B14F-4D97-AF65-F5344CB8AC3E}">
        <p14:creationId xmlns:p14="http://schemas.microsoft.com/office/powerpoint/2010/main" xmlns="" val="194665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C54F0-ACDD-47C8-A901-3F0D42DECE4C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956339-AAE8-4005-A694-88F450681E04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A80CD-9969-49BE-9C5E-4657CDBAF512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ext a dva objek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obsahu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22EBB-AE42-44FD-882B-BD6DCE99472C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BBF77D-4E73-419D-A204-B67C84165B40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CE9580-9E74-4D39-8D85-6811621ECC48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395946-9375-4D41-ABA1-F60546F51675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84B4E9-FC5B-4453-8A98-B065F28D9A2E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8E40FB-B866-425C-BC1C-DCC63629B3D7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374D7B-C090-4D57-AF38-EAB1572A559B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F532D-3A2A-400C-B1C0-EAC4CAAB3B5E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k-SK" noProof="0" smtClean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04D03-4D09-405D-A817-A8E93934F2CA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smtClean="0"/>
              <a:t>Kliknite sem a upravte štýl predlohy nadpisov.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68E884E4-1E14-4FE5-9A14-2A18CBB489CA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package" Target="../embeddings/Pracovn__h_rok_programu_Microsoft_Office_Excel1.xlsx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emf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emf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Rectangle 2"/>
          <p:cNvSpPr>
            <a:spLocks noChangeArrowheads="1"/>
          </p:cNvSpPr>
          <p:nvPr/>
        </p:nvSpPr>
        <p:spPr bwMode="auto">
          <a:xfrm>
            <a:off x="0" y="0"/>
            <a:ext cx="8382000" cy="404813"/>
          </a:xfrm>
          <a:prstGeom prst="rect">
            <a:avLst/>
          </a:prstGeom>
          <a:solidFill>
            <a:srgbClr val="292929"/>
          </a:solidFill>
          <a:ln w="9525">
            <a:noFill/>
            <a:miter lim="800000"/>
            <a:headEnd/>
            <a:tailEnd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 prstMaterial="metal">
            <a:bevelT w="165100" prst="coolSlant"/>
            <a:bevelB/>
          </a:sp3d>
        </p:spPr>
        <p:txBody>
          <a:bodyPr/>
          <a:lstStyle/>
          <a:p>
            <a:pPr eaLnBrk="0" hangingPunct="0">
              <a:defRPr/>
            </a:pPr>
            <a:r>
              <a:rPr lang="sk-SK" sz="2400" b="1" dirty="0">
                <a:solidFill>
                  <a:schemeClr val="bg1"/>
                </a:solidFill>
                <a:latin typeface="Times New Roman" pitchFamily="18" charset="0"/>
              </a:rPr>
              <a:t> Harmonogram zberu  separovaného odpadu v roku 2020</a:t>
            </a:r>
          </a:p>
        </p:txBody>
      </p:sp>
      <p:sp>
        <p:nvSpPr>
          <p:cNvPr id="1030" name="Rectangle 3"/>
          <p:cNvSpPr>
            <a:spLocks noChangeArrowheads="1"/>
          </p:cNvSpPr>
          <p:nvPr/>
        </p:nvSpPr>
        <p:spPr bwMode="auto">
          <a:xfrm>
            <a:off x="0" y="393700"/>
            <a:ext cx="9144000" cy="338138"/>
          </a:xfrm>
          <a:prstGeom prst="rect">
            <a:avLst/>
          </a:prstGeom>
          <a:solidFill>
            <a:srgbClr val="BDCD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sk-SK" sz="1600" b="1" dirty="0">
                <a:latin typeface="Times New Roman" pitchFamily="18" charset="0"/>
              </a:rPr>
              <a:t>Žiadame Vás vrecia vyložiť vo vyznačený deň v čase od 6.00 - 7.00 ku KUKA nádobe (rodinné domy)</a:t>
            </a:r>
          </a:p>
        </p:txBody>
      </p:sp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7696200" y="0"/>
            <a:ext cx="1447800" cy="406400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woPt" dir="t"/>
          </a:scene3d>
          <a:sp3d prstMaterial="dkEdge">
            <a:bevelT/>
            <a:bevelB/>
          </a:sp3d>
          <a:ex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sk-SK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Technické služby</a:t>
            </a:r>
          </a:p>
          <a:p>
            <a:pPr eaLnBrk="0" hangingPunct="0">
              <a:defRPr/>
            </a:pPr>
            <a:r>
              <a:rPr lang="sk-SK" sz="1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Kontakt: 057/775 43 56</a:t>
            </a:r>
            <a:r>
              <a:rPr lang="sk-SK" sz="1000" b="1" dirty="0">
                <a:solidFill>
                  <a:schemeClr val="bg1"/>
                </a:solidFill>
                <a:latin typeface="Times New Roman" pitchFamily="18" charset="0"/>
              </a:rPr>
              <a:t>  </a:t>
            </a:r>
            <a:endParaRPr lang="sk-SK" sz="1000" b="1" dirty="0">
              <a:latin typeface="Times New Roman" pitchFamily="18" charset="0"/>
            </a:endParaRPr>
          </a:p>
        </p:txBody>
      </p:sp>
      <p:sp>
        <p:nvSpPr>
          <p:cNvPr id="2" name="Zaoblený obdĺžnik 14"/>
          <p:cNvSpPr>
            <a:spLocks noChangeArrowheads="1"/>
          </p:cNvSpPr>
          <p:nvPr/>
        </p:nvSpPr>
        <p:spPr bwMode="auto">
          <a:xfrm>
            <a:off x="3143240" y="5300663"/>
            <a:ext cx="6000760" cy="4318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587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sk-SK" sz="2000" b="1" dirty="0">
                <a:solidFill>
                  <a:schemeClr val="bg1"/>
                </a:solidFill>
              </a:rPr>
              <a:t>   PAPIER -    Všetky ulice mesta Humenné</a:t>
            </a:r>
          </a:p>
        </p:txBody>
      </p:sp>
      <p:sp>
        <p:nvSpPr>
          <p:cNvPr id="1035" name="Zaoblený obdĺžnik 24"/>
          <p:cNvSpPr>
            <a:spLocks noChangeArrowheads="1"/>
          </p:cNvSpPr>
          <p:nvPr/>
        </p:nvSpPr>
        <p:spPr bwMode="auto">
          <a:xfrm>
            <a:off x="1692275" y="5732463"/>
            <a:ext cx="7451725" cy="576262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sk-SK" sz="900" b="1"/>
              <a:t>Ul. Jasenovská, Valaškovská, Čapajevova, Čulenova, Na Podskalku, Lúčna, Sninská, Pod Kramovou, Kukučínova, Gaštanová, Na Lieskovčíku, Nad Tehelňou, Agátová, Starinská, Dubová, Ružová, Javorová, Riečna, Budovateľská, Suchý jarok, Hviezdoslavova, Kpt. Nálepku, Nemocničná, Pugačevova, Sládkovičova, Staré kasárne, Čsl. Armády, Štefánikova, Košická, Štúrova.</a:t>
            </a:r>
          </a:p>
        </p:txBody>
      </p:sp>
      <p:sp>
        <p:nvSpPr>
          <p:cNvPr id="1036" name="Zaoblený obdĺžnik 25"/>
          <p:cNvSpPr>
            <a:spLocks noChangeArrowheads="1"/>
          </p:cNvSpPr>
          <p:nvPr/>
        </p:nvSpPr>
        <p:spPr bwMode="auto">
          <a:xfrm>
            <a:off x="1692275" y="6308725"/>
            <a:ext cx="7451725" cy="549275"/>
          </a:xfrm>
          <a:prstGeom prst="roundRect">
            <a:avLst>
              <a:gd name="adj" fmla="val 16667"/>
            </a:avLst>
          </a:prstGeom>
          <a:solidFill>
            <a:srgbClr val="30C23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sk-SK" sz="900" b="1"/>
              <a:t>Ul. Kudlovská, Wolkerova, Záhradná, Pod lesom, Stavbárska, Kalininova, Gagarinova, Šmidkého, Sídl. Poľana, Jánošikova, Iljičana, Liesková, Orechová, Fuč. Sady, Jilem. sady, Sadová, Lesná, Osloboditeľov, Lipová, Brestovská, Majakovského, J. Kráľa, Sov. hrdinov, Petrušovského, Domašanská.</a:t>
            </a:r>
          </a:p>
        </p:txBody>
      </p:sp>
      <p:sp>
        <p:nvSpPr>
          <p:cNvPr id="13" name="Akord 12"/>
          <p:cNvSpPr/>
          <p:nvPr/>
        </p:nvSpPr>
        <p:spPr bwMode="auto">
          <a:xfrm>
            <a:off x="0" y="5715016"/>
            <a:ext cx="1643063" cy="500063"/>
          </a:xfrm>
          <a:prstGeom prst="chord">
            <a:avLst>
              <a:gd name="adj1" fmla="val 20608326"/>
              <a:gd name="adj2" fmla="val 19532718"/>
            </a:avLst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anchor="ctr"/>
          <a:lstStyle/>
          <a:p>
            <a:pPr>
              <a:defRPr/>
            </a:pPr>
            <a:endParaRPr lang="sk-SK" sz="900" b="1" dirty="0"/>
          </a:p>
        </p:txBody>
      </p:sp>
      <p:sp>
        <p:nvSpPr>
          <p:cNvPr id="1039" name="BlokTextu 15"/>
          <p:cNvSpPr txBox="1">
            <a:spLocks noChangeArrowheads="1"/>
          </p:cNvSpPr>
          <p:nvPr/>
        </p:nvSpPr>
        <p:spPr bwMode="auto">
          <a:xfrm>
            <a:off x="142844" y="5715016"/>
            <a:ext cx="13573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k-SK" sz="800" b="1" dirty="0" smtClean="0">
                <a:latin typeface="Arial Black" pitchFamily="34" charset="0"/>
              </a:rPr>
              <a:t>PLASTY </a:t>
            </a:r>
          </a:p>
          <a:p>
            <a:pPr algn="ctr"/>
            <a:r>
              <a:rPr lang="sk-SK" sz="800" b="1" dirty="0" smtClean="0">
                <a:latin typeface="Arial Black" pitchFamily="34" charset="0"/>
              </a:rPr>
              <a:t> TETRA PAK  </a:t>
            </a:r>
          </a:p>
          <a:p>
            <a:pPr algn="ctr"/>
            <a:r>
              <a:rPr lang="sk-SK" sz="800" b="1" dirty="0" smtClean="0">
                <a:latin typeface="Arial Black" pitchFamily="34" charset="0"/>
              </a:rPr>
              <a:t>KOVOVÉ OBALY</a:t>
            </a:r>
            <a:endParaRPr lang="sk-SK" sz="800" b="1" dirty="0">
              <a:latin typeface="Arial Black" pitchFamily="34" charset="0"/>
            </a:endParaRPr>
          </a:p>
        </p:txBody>
      </p:sp>
      <p:sp>
        <p:nvSpPr>
          <p:cNvPr id="18" name="Akord 17"/>
          <p:cNvSpPr/>
          <p:nvPr/>
        </p:nvSpPr>
        <p:spPr bwMode="auto">
          <a:xfrm>
            <a:off x="0" y="6357938"/>
            <a:ext cx="1643063" cy="500062"/>
          </a:xfrm>
          <a:prstGeom prst="chord">
            <a:avLst>
              <a:gd name="adj1" fmla="val 20628988"/>
              <a:gd name="adj2" fmla="val 19532718"/>
            </a:avLst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anchor="ctr"/>
          <a:lstStyle/>
          <a:p>
            <a:pPr>
              <a:defRPr/>
            </a:pPr>
            <a:endParaRPr lang="sk-SK" sz="900" b="1" dirty="0"/>
          </a:p>
        </p:txBody>
      </p:sp>
      <p:sp>
        <p:nvSpPr>
          <p:cNvPr id="1043" name="BlokTextu 19"/>
          <p:cNvSpPr txBox="1">
            <a:spLocks noChangeArrowheads="1"/>
          </p:cNvSpPr>
          <p:nvPr/>
        </p:nvSpPr>
        <p:spPr bwMode="auto">
          <a:xfrm>
            <a:off x="214282" y="6357958"/>
            <a:ext cx="128588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k-SK" sz="800" b="1" dirty="0" smtClean="0">
                <a:latin typeface="Arial Black" pitchFamily="34" charset="0"/>
              </a:rPr>
              <a:t>PLASTY </a:t>
            </a:r>
          </a:p>
          <a:p>
            <a:pPr algn="ctr"/>
            <a:r>
              <a:rPr lang="sk-SK" sz="800" b="1" dirty="0" smtClean="0">
                <a:latin typeface="Arial Black" pitchFamily="34" charset="0"/>
              </a:rPr>
              <a:t> TETRA PAK </a:t>
            </a:r>
          </a:p>
          <a:p>
            <a:pPr algn="ctr"/>
            <a:r>
              <a:rPr lang="sk-SK" sz="800" b="1" dirty="0" smtClean="0">
                <a:latin typeface="Arial Black" pitchFamily="34" charset="0"/>
              </a:rPr>
              <a:t>KOVOVÉ OBALY</a:t>
            </a:r>
          </a:p>
          <a:p>
            <a:endParaRPr lang="sk-SK" sz="800" b="1" dirty="0"/>
          </a:p>
        </p:txBody>
      </p:sp>
      <p:sp>
        <p:nvSpPr>
          <p:cNvPr id="23" name="BlokTextu 22"/>
          <p:cNvSpPr txBox="1"/>
          <p:nvPr/>
        </p:nvSpPr>
        <p:spPr>
          <a:xfrm>
            <a:off x="0" y="4714884"/>
            <a:ext cx="3071834" cy="1015663"/>
          </a:xfrm>
          <a:prstGeom prst="rect">
            <a:avLst/>
          </a:prstGeom>
          <a:solidFill>
            <a:schemeClr val="accent3">
              <a:lumMod val="95000"/>
            </a:schemeClr>
          </a:solidFill>
          <a:ln w="222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sk-SK" sz="1600" dirty="0">
                <a:solidFill>
                  <a:srgbClr val="FF0000"/>
                </a:solidFill>
                <a:latin typeface="Arial Black" pitchFamily="34" charset="0"/>
              </a:rPr>
              <a:t>POZOR</a:t>
            </a:r>
            <a:r>
              <a:rPr lang="sk-SK" dirty="0">
                <a:solidFill>
                  <a:srgbClr val="FF0000"/>
                </a:solidFill>
              </a:rPr>
              <a:t> ! </a:t>
            </a:r>
          </a:p>
          <a:p>
            <a:pPr algn="ctr">
              <a:defRPr/>
            </a:pPr>
            <a:r>
              <a:rPr lang="sk-SK" sz="1200" b="1" dirty="0">
                <a:solidFill>
                  <a:srgbClr val="FF0000"/>
                </a:solidFill>
              </a:rPr>
              <a:t>ZMENA </a:t>
            </a:r>
            <a:r>
              <a:rPr lang="sk-SK" sz="1200" b="1" dirty="0" smtClean="0">
                <a:solidFill>
                  <a:srgbClr val="FF0000"/>
                </a:solidFill>
              </a:rPr>
              <a:t>triedenia </a:t>
            </a:r>
            <a:r>
              <a:rPr lang="sk-SK" sz="1000" dirty="0" err="1">
                <a:solidFill>
                  <a:srgbClr val="FF0000"/>
                </a:solidFill>
              </a:rPr>
              <a:t>tetra</a:t>
            </a:r>
            <a:r>
              <a:rPr lang="sk-SK" sz="1000" dirty="0">
                <a:solidFill>
                  <a:srgbClr val="FF0000"/>
                </a:solidFill>
              </a:rPr>
              <a:t> </a:t>
            </a:r>
            <a:r>
              <a:rPr lang="sk-SK" sz="1000" dirty="0" err="1">
                <a:solidFill>
                  <a:srgbClr val="FF0000"/>
                </a:solidFill>
              </a:rPr>
              <a:t>pakov</a:t>
            </a:r>
            <a:r>
              <a:rPr lang="sk-SK" sz="1000" dirty="0">
                <a:solidFill>
                  <a:srgbClr val="FF0000"/>
                </a:solidFill>
              </a:rPr>
              <a:t> a kovových </a:t>
            </a:r>
            <a:r>
              <a:rPr lang="sk-SK" sz="1000" dirty="0" smtClean="0">
                <a:solidFill>
                  <a:srgbClr val="FF0000"/>
                </a:solidFill>
              </a:rPr>
              <a:t>obalov. Odpad vhadzovať spolu s plastmi do žltého vreca. Odpad sa </a:t>
            </a:r>
            <a:r>
              <a:rPr lang="sk-SK" sz="1000" dirty="0" err="1" smtClean="0">
                <a:solidFill>
                  <a:srgbClr val="FF0000"/>
                </a:solidFill>
              </a:rPr>
              <a:t>dotrieďuje</a:t>
            </a:r>
            <a:r>
              <a:rPr lang="sk-SK" sz="1000" dirty="0" smtClean="0">
                <a:solidFill>
                  <a:srgbClr val="FF0000"/>
                </a:solidFill>
              </a:rPr>
              <a:t> cez separačnú </a:t>
            </a:r>
            <a:r>
              <a:rPr lang="sk-SK" sz="1000" dirty="0" err="1" smtClean="0">
                <a:solidFill>
                  <a:srgbClr val="FF0000"/>
                </a:solidFill>
              </a:rPr>
              <a:t>llinku</a:t>
            </a:r>
            <a:r>
              <a:rPr lang="sk-SK" sz="1000" dirty="0" smtClean="0">
                <a:solidFill>
                  <a:srgbClr val="FF0000"/>
                </a:solidFill>
              </a:rPr>
              <a:t> </a:t>
            </a:r>
          </a:p>
          <a:p>
            <a:pPr algn="ctr">
              <a:defRPr/>
            </a:pPr>
            <a:endParaRPr lang="sk-SK" sz="1000" dirty="0">
              <a:solidFill>
                <a:srgbClr val="FF0000"/>
              </a:solidFill>
            </a:endParaRPr>
          </a:p>
        </p:txBody>
      </p:sp>
      <p:graphicFrame>
        <p:nvGraphicFramePr>
          <p:cNvPr id="1026" name="Object 25"/>
          <p:cNvGraphicFramePr>
            <a:graphicFrameLocks noChangeAspect="1"/>
          </p:cNvGraphicFramePr>
          <p:nvPr/>
        </p:nvGraphicFramePr>
        <p:xfrm>
          <a:off x="0" y="357166"/>
          <a:ext cx="10715669" cy="6500834"/>
        </p:xfrm>
        <a:graphic>
          <a:graphicData uri="http://schemas.openxmlformats.org/presentationml/2006/ole">
            <p:oleObj spid="_x0000_s19462" name="Pracovný hárok" r:id="rId4" imgW="12363618" imgH="8829788" progId="Excel.Shee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álna bublina 20"/>
          <p:cNvSpPr>
            <a:spLocks noChangeArrowheads="1"/>
          </p:cNvSpPr>
          <p:nvPr/>
        </p:nvSpPr>
        <p:spPr bwMode="auto">
          <a:xfrm>
            <a:off x="285720" y="785794"/>
            <a:ext cx="4248150" cy="2022475"/>
          </a:xfrm>
          <a:prstGeom prst="wedgeEllipseCallout">
            <a:avLst>
              <a:gd name="adj1" fmla="val 49402"/>
              <a:gd name="adj2" fmla="val 8145"/>
            </a:avLst>
          </a:prstGeom>
          <a:gradFill flip="none" rotWithShape="1">
            <a:gsLst>
              <a:gs pos="0">
                <a:schemeClr val="accent1">
                  <a:lumMod val="75000"/>
                  <a:tint val="66000"/>
                  <a:satMod val="160000"/>
                </a:schemeClr>
              </a:gs>
              <a:gs pos="50000">
                <a:schemeClr val="accent1">
                  <a:lumMod val="75000"/>
                  <a:tint val="44500"/>
                  <a:satMod val="160000"/>
                </a:schemeClr>
              </a:gs>
              <a:gs pos="100000">
                <a:schemeClr val="accent1">
                  <a:lumMod val="75000"/>
                  <a:tint val="23500"/>
                  <a:satMod val="160000"/>
                </a:schemeClr>
              </a:gs>
            </a:gsLst>
            <a:lin ang="8100000" scaled="1"/>
            <a:tileRect/>
          </a:gradFill>
          <a:ln w="28575" algn="ctr">
            <a:solidFill>
              <a:srgbClr val="00B0F0"/>
            </a:solidFill>
            <a:round/>
            <a:headEnd/>
            <a:tailEnd/>
          </a:ln>
          <a:effectLst>
            <a:innerShdw blurRad="114300">
              <a:prstClr val="black"/>
            </a:innerShdw>
          </a:effectLst>
        </p:spPr>
        <p:txBody>
          <a:bodyPr anchor="ctr"/>
          <a:lstStyle/>
          <a:p>
            <a:pPr algn="just">
              <a:defRPr/>
            </a:pPr>
            <a:endParaRPr lang="sk-SK" sz="9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defRPr/>
            </a:pPr>
            <a:r>
              <a:rPr lang="sk-SK" sz="900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DROBNÝ STAVEBNÝ </a:t>
            </a:r>
            <a:r>
              <a:rPr lang="sk-SK" sz="9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ODPAD</a:t>
            </a:r>
            <a:endParaRPr lang="sk-SK" sz="900" b="1" dirty="0">
              <a:solidFill>
                <a:srgbClr val="FF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defRPr/>
            </a:pPr>
            <a:r>
              <a:rPr lang="sk-SK" sz="900" b="1" dirty="0">
                <a:latin typeface="Arial Black" pitchFamily="34" charset="0"/>
                <a:ea typeface="Calibri" pitchFamily="34" charset="0"/>
                <a:cs typeface="Times New Roman" pitchFamily="18" charset="0"/>
              </a:rPr>
              <a:t>Poplatok za kilogram odpadu </a:t>
            </a:r>
            <a:r>
              <a:rPr lang="sk-SK" sz="9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je stanovený samostatne v zmysle VZN o miestnych daniach a miestnom poplatku za komunálny odpad a drobný stavebný odpad č. 130/2014, Doplnok 1.  </a:t>
            </a:r>
          </a:p>
          <a:p>
            <a:pPr algn="just">
              <a:defRPr/>
            </a:pPr>
            <a:r>
              <a:rPr lang="sk-SK" sz="900" b="1" dirty="0">
                <a:latin typeface="Arial Black" pitchFamily="34" charset="0"/>
                <a:ea typeface="Calibri" pitchFamily="34" charset="0"/>
                <a:cs typeface="Times New Roman" pitchFamily="18" charset="0"/>
              </a:rPr>
              <a:t>Odpad sa odoberá </a:t>
            </a:r>
            <a:r>
              <a:rPr lang="sk-SK" sz="9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na  zbernom dvore TS mesta</a:t>
            </a:r>
            <a:r>
              <a:rPr lang="sk-SK" sz="900" baseline="30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sk-SK" sz="9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Humenné, Sninská 27 v prevádzkovej dobe 6</a:t>
            </a:r>
            <a:r>
              <a:rPr lang="sk-SK" sz="900" baseline="30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00</a:t>
            </a:r>
            <a:r>
              <a:rPr lang="sk-SK" sz="9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14</a:t>
            </a:r>
            <a:r>
              <a:rPr lang="sk-SK" sz="900" baseline="30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00</a:t>
            </a:r>
            <a:r>
              <a:rPr lang="sk-SK" sz="9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lang="sk-SK" sz="9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pondelok-piatok</a:t>
            </a:r>
            <a:r>
              <a:rPr lang="sk-SK" sz="9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  podľa hmotnosti sa platí v hotovosti do pokladne TS Humenné.</a:t>
            </a:r>
          </a:p>
          <a:p>
            <a:pPr algn="just">
              <a:defRPr/>
            </a:pPr>
            <a:r>
              <a:rPr lang="sk-SK" sz="900" b="1" dirty="0">
                <a:latin typeface="Arial Black" pitchFamily="34" charset="0"/>
                <a:ea typeface="Calibri" pitchFamily="34" charset="0"/>
                <a:cs typeface="Times New Roman" pitchFamily="18" charset="0"/>
              </a:rPr>
              <a:t>Patrí sem </a:t>
            </a:r>
            <a:r>
              <a:rPr lang="sk-SK" sz="9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zmesi betónu a tehál z bežných udržiavacích prác v </a:t>
            </a:r>
            <a:r>
              <a:rPr lang="sk-SK" sz="900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byto</a:t>
            </a:r>
            <a:r>
              <a:rPr lang="sk-SK" sz="9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alebo rodinnom dome. </a:t>
            </a:r>
            <a:endParaRPr lang="cs-CZ" sz="9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defRPr/>
            </a:pPr>
            <a:endParaRPr lang="sk-SK" sz="9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" name="Bublina v tvare zaobleného obdĺžnika 17"/>
          <p:cNvSpPr>
            <a:spLocks noChangeArrowheads="1"/>
          </p:cNvSpPr>
          <p:nvPr/>
        </p:nvSpPr>
        <p:spPr bwMode="auto">
          <a:xfrm>
            <a:off x="5143504" y="214290"/>
            <a:ext cx="3714776" cy="1098578"/>
          </a:xfrm>
          <a:prstGeom prst="wedgeRoundRectCallout">
            <a:avLst>
              <a:gd name="adj1" fmla="val 9780"/>
              <a:gd name="adj2" fmla="val 80330"/>
              <a:gd name="adj3" fmla="val 16667"/>
            </a:avLst>
          </a:prstGeom>
          <a:gradFill flip="none" rotWithShape="1">
            <a:gsLst>
              <a:gs pos="0">
                <a:schemeClr val="accent1">
                  <a:lumMod val="75000"/>
                  <a:tint val="66000"/>
                  <a:satMod val="160000"/>
                </a:schemeClr>
              </a:gs>
              <a:gs pos="50000">
                <a:schemeClr val="accent1">
                  <a:lumMod val="75000"/>
                  <a:tint val="44500"/>
                  <a:satMod val="160000"/>
                </a:schemeClr>
              </a:gs>
              <a:gs pos="100000">
                <a:schemeClr val="accent1">
                  <a:lumMod val="75000"/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28575" algn="ctr">
            <a:solidFill>
              <a:srgbClr val="00B0F0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sk-SK" sz="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OBJEMNÝ ODPAD</a:t>
            </a:r>
            <a:endParaRPr lang="sk-SK" sz="9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sk-SK" sz="900" b="1" dirty="0">
                <a:latin typeface="Arial Black" pitchFamily="34" charset="0"/>
                <a:cs typeface="Times New Roman" pitchFamily="18" charset="0"/>
              </a:rPr>
              <a:t>Odpad je odoberaný bezplatne </a:t>
            </a:r>
            <a:r>
              <a:rPr lang="sk-SK" sz="900" dirty="0">
                <a:latin typeface="Times New Roman" pitchFamily="18" charset="0"/>
                <a:cs typeface="Times New Roman" pitchFamily="18" charset="0"/>
              </a:rPr>
              <a:t>na zbernom dvore TS mesta Humenné, Sninská 27 </a:t>
            </a:r>
            <a:r>
              <a:rPr lang="sk-SK" sz="9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 prevádzkovej dobe </a:t>
            </a:r>
            <a:r>
              <a:rPr lang="sk-SK" sz="9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6:00 </a:t>
            </a:r>
            <a:r>
              <a:rPr lang="sk-SK" sz="9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</a:t>
            </a:r>
            <a:r>
              <a:rPr lang="sk-SK" sz="9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22:00– sedem dní v týždni.</a:t>
            </a:r>
          </a:p>
          <a:p>
            <a:pPr>
              <a:defRPr/>
            </a:pPr>
            <a:r>
              <a:rPr lang="sk-SK" sz="9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Marec-apríl</a:t>
            </a:r>
            <a:r>
              <a:rPr lang="sk-SK" sz="9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 </a:t>
            </a:r>
            <a:r>
              <a:rPr lang="sk-SK" sz="9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október-november</a:t>
            </a:r>
            <a:r>
              <a:rPr lang="sk-SK" sz="9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pristavené veľkokapacitné kontajnery na základe vopred stanoveného harmonogramu. </a:t>
            </a:r>
            <a:endParaRPr lang="sk-SK" sz="9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defRPr/>
            </a:pPr>
            <a:r>
              <a:rPr lang="sk-SK" sz="900" b="1" dirty="0">
                <a:latin typeface="Arial Black" pitchFamily="34" charset="0"/>
                <a:cs typeface="Times New Roman" pitchFamily="18" charset="0"/>
              </a:rPr>
              <a:t>Patrí sem </a:t>
            </a:r>
            <a:r>
              <a:rPr lang="sk-SK" sz="900" dirty="0">
                <a:latin typeface="Times New Roman" pitchFamily="18" charset="0"/>
                <a:cs typeface="Times New Roman" pitchFamily="18" charset="0"/>
              </a:rPr>
              <a:t>- veľkorozmerný odpad a </a:t>
            </a:r>
            <a:r>
              <a:rPr lang="sk-SK" sz="900" b="1" dirty="0">
                <a:latin typeface="Times New Roman" pitchFamily="18" charset="0"/>
                <a:cs typeface="Times New Roman" pitchFamily="18" charset="0"/>
              </a:rPr>
              <a:t>drevo</a:t>
            </a:r>
            <a:r>
              <a:rPr lang="sk-SK" sz="900" dirty="0">
                <a:latin typeface="Times New Roman" pitchFamily="18" charset="0"/>
                <a:cs typeface="Times New Roman" pitchFamily="18" charset="0"/>
              </a:rPr>
              <a:t> (nábytky, gauče, kreslá, dvere ..) rozobraté na menšie časti. </a:t>
            </a:r>
            <a:endParaRPr lang="sk-SK" sz="900" dirty="0"/>
          </a:p>
        </p:txBody>
      </p:sp>
      <p:sp>
        <p:nvSpPr>
          <p:cNvPr id="5" name="Oválna bublina 16"/>
          <p:cNvSpPr>
            <a:spLocks noChangeArrowheads="1"/>
          </p:cNvSpPr>
          <p:nvPr/>
        </p:nvSpPr>
        <p:spPr bwMode="auto">
          <a:xfrm>
            <a:off x="2928926" y="3071810"/>
            <a:ext cx="6000792" cy="1857388"/>
          </a:xfrm>
          <a:prstGeom prst="wedgeEllipseCallout">
            <a:avLst>
              <a:gd name="adj1" fmla="val 28607"/>
              <a:gd name="adj2" fmla="val 63237"/>
            </a:avLst>
          </a:prstGeom>
          <a:gradFill flip="none" rotWithShape="1">
            <a:gsLst>
              <a:gs pos="0">
                <a:schemeClr val="accent1">
                  <a:lumMod val="75000"/>
                  <a:tint val="66000"/>
                  <a:satMod val="160000"/>
                </a:schemeClr>
              </a:gs>
              <a:gs pos="50000">
                <a:schemeClr val="accent1">
                  <a:lumMod val="75000"/>
                  <a:tint val="44500"/>
                  <a:satMod val="160000"/>
                </a:schemeClr>
              </a:gs>
              <a:gs pos="100000">
                <a:schemeClr val="accent1">
                  <a:lumMod val="75000"/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28575" algn="ctr">
            <a:solidFill>
              <a:srgbClr val="00B0F0"/>
            </a:solidFill>
            <a:round/>
            <a:headEnd/>
            <a:tailEnd/>
          </a:ln>
          <a:effectLst>
            <a:innerShdw blurRad="114300">
              <a:prstClr val="black"/>
            </a:innerShdw>
          </a:effectLst>
        </p:spPr>
        <p:txBody>
          <a:bodyPr anchor="ctr"/>
          <a:lstStyle/>
          <a:p>
            <a:pPr algn="ctr">
              <a:defRPr/>
            </a:pPr>
            <a:r>
              <a:rPr lang="sk-SK" sz="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BIOLOGICKY </a:t>
            </a:r>
            <a:r>
              <a:rPr lang="sk-SK" sz="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ROZLOŽITEĽNÝ ODPAD ZO ZÁHRAD</a:t>
            </a:r>
          </a:p>
          <a:p>
            <a:pPr algn="just">
              <a:defRPr/>
            </a:pPr>
            <a:r>
              <a:rPr lang="sk-SK" sz="900" b="1" dirty="0" err="1">
                <a:latin typeface="Arial Black" pitchFamily="34" charset="0"/>
                <a:cs typeface="Times New Roman" pitchFamily="18" charset="0"/>
              </a:rPr>
              <a:t>Kompostéry</a:t>
            </a:r>
            <a:r>
              <a:rPr lang="sk-SK" sz="900" dirty="0">
                <a:latin typeface="Times New Roman" pitchFamily="18" charset="0"/>
                <a:cs typeface="Times New Roman" pitchFamily="18" charset="0"/>
              </a:rPr>
              <a:t> – rozvezené do rodinných domov v rámci mesta Humenné.</a:t>
            </a:r>
          </a:p>
          <a:p>
            <a:pPr algn="just">
              <a:defRPr/>
            </a:pPr>
            <a:r>
              <a:rPr lang="sk-SK" sz="900" b="1" dirty="0">
                <a:latin typeface="Arial Black" pitchFamily="34" charset="0"/>
                <a:cs typeface="Times New Roman" pitchFamily="18" charset="0"/>
              </a:rPr>
              <a:t>Patrí sem </a:t>
            </a:r>
            <a:r>
              <a:rPr lang="sk-SK" sz="900" dirty="0">
                <a:latin typeface="Times New Roman" pitchFamily="18" charset="0"/>
                <a:cs typeface="Times New Roman" pitchFamily="18" charset="0"/>
              </a:rPr>
              <a:t>– lístie, tráva, burina, ihličie, kôra, drevná štiepka, </a:t>
            </a:r>
            <a:r>
              <a:rPr lang="sk-SK" sz="900" dirty="0" smtClean="0">
                <a:latin typeface="Times New Roman" pitchFamily="18" charset="0"/>
                <a:cs typeface="Times New Roman" pitchFamily="18" charset="0"/>
              </a:rPr>
              <a:t>piliny</a:t>
            </a:r>
            <a:r>
              <a:rPr lang="sk-SK" sz="900" dirty="0">
                <a:latin typeface="Times New Roman" pitchFamily="18" charset="0"/>
                <a:cs typeface="Times New Roman" pitchFamily="18" charset="0"/>
              </a:rPr>
              <a:t>, ovocný a zeleninový odpad, zvädnuté kvety, nalámaný záhradný odpad</a:t>
            </a:r>
            <a:r>
              <a:rPr lang="sk-SK" sz="9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defRPr/>
            </a:pPr>
            <a:r>
              <a:rPr lang="sk-SK" sz="900" b="1" dirty="0" smtClean="0">
                <a:latin typeface="Arial Black" pitchFamily="34" charset="0"/>
                <a:cs typeface="Times New Roman" pitchFamily="18" charset="0"/>
              </a:rPr>
              <a:t>Odpad </a:t>
            </a:r>
            <a:r>
              <a:rPr lang="sk-SK" sz="900" b="1" dirty="0">
                <a:latin typeface="Arial Black" pitchFamily="34" charset="0"/>
                <a:cs typeface="Times New Roman" pitchFamily="18" charset="0"/>
              </a:rPr>
              <a:t>sa odoberá bezplatne </a:t>
            </a:r>
            <a:r>
              <a:rPr lang="sk-SK" sz="900" dirty="0">
                <a:latin typeface="Times New Roman" pitchFamily="18" charset="0"/>
                <a:cs typeface="Times New Roman" pitchFamily="18" charset="0"/>
              </a:rPr>
              <a:t>aj na zbernom dvore , </a:t>
            </a:r>
          </a:p>
          <a:p>
            <a:pPr algn="just">
              <a:defRPr/>
            </a:pPr>
            <a:r>
              <a:rPr lang="sk-SK" sz="900" dirty="0">
                <a:latin typeface="Times New Roman" pitchFamily="18" charset="0"/>
                <a:cs typeface="Times New Roman" pitchFamily="18" charset="0"/>
              </a:rPr>
              <a:t>TS mesta Humenné, Sninská </a:t>
            </a:r>
            <a:r>
              <a:rPr lang="sk-SK" sz="900" dirty="0" smtClean="0">
                <a:latin typeface="Times New Roman" pitchFamily="18" charset="0"/>
                <a:cs typeface="Times New Roman" pitchFamily="18" charset="0"/>
              </a:rPr>
              <a:t>27, </a:t>
            </a:r>
            <a:r>
              <a:rPr lang="sk-SK" sz="9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 </a:t>
            </a:r>
            <a:r>
              <a:rPr lang="sk-SK" sz="9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prevádzkovej dobe </a:t>
            </a:r>
            <a:endParaRPr lang="sk-SK" sz="9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defRPr/>
            </a:pPr>
            <a:r>
              <a:rPr lang="sk-SK" sz="9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6:00 </a:t>
            </a:r>
            <a:r>
              <a:rPr lang="sk-SK" sz="9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</a:t>
            </a:r>
            <a:r>
              <a:rPr lang="sk-SK" sz="9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22:00 </a:t>
            </a:r>
            <a:r>
              <a:rPr lang="sk-SK" sz="9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</a:t>
            </a:r>
            <a:r>
              <a:rPr lang="sk-SK" sz="9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sedem dní v týždni. </a:t>
            </a:r>
            <a:endParaRPr lang="sk-SK" sz="9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3" y="4929188"/>
            <a:ext cx="2000250" cy="1330325"/>
          </a:xfrm>
          <a:prstGeom prst="rect">
            <a:avLst/>
          </a:prstGeom>
          <a:noFill/>
          <a:ln w="28575" algn="ctr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3082" name="Picture 12" descr="C:\Users\Krajníková\Desktop\stiahnuť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5715016"/>
            <a:ext cx="1182440" cy="1028722"/>
          </a:xfrm>
          <a:prstGeom prst="rect">
            <a:avLst/>
          </a:prstGeom>
          <a:noFill/>
          <a:ln w="28575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3083" name="Picture 13" descr="C:\Users\Krajníková\Desktop\scanner_20191004_0844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72396" y="4429132"/>
            <a:ext cx="1347787" cy="1428750"/>
          </a:xfrm>
          <a:prstGeom prst="rect">
            <a:avLst/>
          </a:prstGeom>
          <a:solidFill>
            <a:schemeClr val="tx1"/>
          </a:solidFill>
          <a:ln w="28575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3084" name="Picture 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99864" y="2928935"/>
            <a:ext cx="1329873" cy="785818"/>
          </a:xfrm>
          <a:prstGeom prst="rect">
            <a:avLst/>
          </a:prstGeom>
          <a:noFill/>
          <a:ln w="28575" algn="ctr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3085" name="Picture 16" descr="C:\Users\Krajníková\Desktop\image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00826" y="1598620"/>
            <a:ext cx="2247638" cy="1258868"/>
          </a:xfrm>
          <a:prstGeom prst="rect">
            <a:avLst/>
          </a:prstGeom>
          <a:noFill/>
          <a:ln w="28575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3086" name="Picture 17" descr="C:\Users\Krajníková\Desktop\2016_08_22-DSC_3045-825x40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3438" y="1357298"/>
            <a:ext cx="2000250" cy="1285885"/>
          </a:xfrm>
          <a:prstGeom prst="rect">
            <a:avLst/>
          </a:prstGeom>
          <a:noFill/>
          <a:ln w="28575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3087" name="Obrázok 15" descr="erb_mesta_Humenne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2875" y="142875"/>
            <a:ext cx="719138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Obdĺžnik 9"/>
          <p:cNvSpPr>
            <a:spLocks noChangeArrowheads="1"/>
          </p:cNvSpPr>
          <p:nvPr/>
        </p:nvSpPr>
        <p:spPr bwMode="auto">
          <a:xfrm>
            <a:off x="1000125" y="142875"/>
            <a:ext cx="4572000" cy="53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k-SK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Technické služby mesta Humenné</a:t>
            </a:r>
          </a:p>
          <a:p>
            <a:pPr>
              <a:defRPr/>
            </a:pPr>
            <a:r>
              <a:rPr lang="sk-SK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Sninská </a:t>
            </a:r>
            <a:r>
              <a:rPr lang="sk-SK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27/1018, 066 01  Humenné</a:t>
            </a:r>
            <a:endParaRPr lang="sk-SK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89" name="Obdĺžnik 16"/>
          <p:cNvSpPr>
            <a:spLocks noChangeArrowheads="1"/>
          </p:cNvSpPr>
          <p:nvPr/>
        </p:nvSpPr>
        <p:spPr bwMode="auto">
          <a:xfrm>
            <a:off x="142874" y="5357825"/>
            <a:ext cx="4786315" cy="1357299"/>
          </a:xfrm>
          <a:prstGeom prst="rect">
            <a:avLst/>
          </a:prstGeom>
          <a:solidFill>
            <a:schemeClr val="bg1"/>
          </a:solidFill>
          <a:ln w="22225" algn="ctr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pPr algn="just"/>
            <a:r>
              <a:rPr lang="sk-SK" sz="900" b="1" dirty="0">
                <a:solidFill>
                  <a:srgbClr val="FF0000"/>
                </a:solidFill>
                <a:latin typeface="Arial Black" pitchFamily="34" charset="0"/>
              </a:rPr>
              <a:t>ZAKAZUJE sa </a:t>
            </a:r>
            <a:r>
              <a:rPr lang="sk-SK" sz="900" b="1" dirty="0">
                <a:solidFill>
                  <a:srgbClr val="FF0000"/>
                </a:solidFill>
              </a:rPr>
              <a:t>vhadzovať do nádob na komunálny odpad  </a:t>
            </a:r>
            <a:r>
              <a:rPr lang="sk-SK" sz="900" dirty="0"/>
              <a:t>- biologicky rozložiteľný odpad, drobný stavebný odpad, objemné a nebezpečné odpady, pneumatiky, odpadové oleje z motorových vozidiel. Zložky triedeného odpadu – plasty, papier, sklo, </a:t>
            </a:r>
            <a:r>
              <a:rPr lang="sk-SK" sz="900" dirty="0" err="1"/>
              <a:t>tetra</a:t>
            </a:r>
            <a:r>
              <a:rPr lang="sk-SK" sz="900" dirty="0"/>
              <a:t> </a:t>
            </a:r>
            <a:r>
              <a:rPr lang="sk-SK" sz="900" dirty="0" err="1"/>
              <a:t>paky</a:t>
            </a:r>
            <a:r>
              <a:rPr lang="sk-SK" sz="900" dirty="0"/>
              <a:t>, obaly z kovu, ktoré  sú súčasťou harmonogramu zberu separovaného odpadu.</a:t>
            </a:r>
          </a:p>
          <a:p>
            <a:pPr algn="just"/>
            <a:r>
              <a:rPr lang="sk-SK" sz="900" dirty="0">
                <a:solidFill>
                  <a:srgbClr val="FF0000"/>
                </a:solidFill>
              </a:rPr>
              <a:t>V prípade zistenia, že sa takýto odpad nachádza v nádobe na komunálny odpad</a:t>
            </a:r>
            <a:r>
              <a:rPr lang="sk-SK" sz="900" dirty="0"/>
              <a:t>, </a:t>
            </a:r>
            <a:r>
              <a:rPr lang="sk-SK" sz="900" dirty="0">
                <a:solidFill>
                  <a:srgbClr val="FF0000"/>
                </a:solidFill>
              </a:rPr>
              <a:t>nádoba nebude vyprázdnená</a:t>
            </a:r>
            <a:r>
              <a:rPr lang="sk-SK" sz="900" dirty="0"/>
              <a:t>. Následné vyprázdnenie bude až po vytriedení </a:t>
            </a:r>
            <a:r>
              <a:rPr lang="sk-SK" sz="900" dirty="0" smtClean="0"/>
              <a:t> a odstránení odpadov, ktoré do nádoby nepatria, majiteľom </a:t>
            </a:r>
            <a:r>
              <a:rPr lang="sk-SK" sz="900" dirty="0"/>
              <a:t>nádoby.</a:t>
            </a:r>
          </a:p>
          <a:p>
            <a:pPr algn="just"/>
            <a:r>
              <a:rPr lang="sk-SK" sz="900" dirty="0"/>
              <a:t>V prípade, že nedôjde k náprave, TS mesta Humenné v spolupráci s Mestskou políciou pristúpia k </a:t>
            </a:r>
            <a:r>
              <a:rPr lang="sk-SK" sz="900" dirty="0" smtClean="0"/>
              <a:t>prísnejším </a:t>
            </a:r>
            <a:r>
              <a:rPr lang="sk-SK" sz="900" dirty="0"/>
              <a:t>opatreniam.</a:t>
            </a:r>
          </a:p>
        </p:txBody>
      </p:sp>
      <p:pic>
        <p:nvPicPr>
          <p:cNvPr id="3090" name="Picture 18" descr="C:\Users\Krajníková\Desktop\Drobný-stavebný-odpad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282" y="2571744"/>
            <a:ext cx="2286000" cy="1563687"/>
          </a:xfrm>
          <a:prstGeom prst="rect">
            <a:avLst/>
          </a:prstGeom>
          <a:solidFill>
            <a:schemeClr val="bg1"/>
          </a:solidFill>
          <a:ln w="28575">
            <a:solidFill>
              <a:srgbClr val="00B0F0"/>
            </a:solidFill>
            <a:miter lim="800000"/>
            <a:headEnd/>
            <a:tailEnd/>
          </a:ln>
          <a:effectLst>
            <a:innerShdw blurRad="114300">
              <a:prstClr val="black"/>
            </a:innerShdw>
          </a:effectLst>
        </p:spPr>
      </p:pic>
      <p:pic>
        <p:nvPicPr>
          <p:cNvPr id="3091" name="Picture 19" descr="C:\Users\Krajníková\Desktop\stiahnuť (3)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214006" y="3929066"/>
            <a:ext cx="1932398" cy="1285884"/>
          </a:xfrm>
          <a:prstGeom prst="rect">
            <a:avLst/>
          </a:prstGeom>
          <a:noFill/>
          <a:ln w="28575">
            <a:solidFill>
              <a:srgbClr val="00B0F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3" descr="C:\Users\Krajníková\Desktop\_vyrn_7450056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7578" y="2071678"/>
            <a:ext cx="1961941" cy="2143140"/>
          </a:xfrm>
          <a:prstGeom prst="rect">
            <a:avLst/>
          </a:prstGeom>
          <a:noFill/>
          <a:ln w="22225">
            <a:solidFill>
              <a:schemeClr val="accent3">
                <a:lumMod val="65000"/>
              </a:schemeClr>
            </a:solidFill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3714752"/>
            <a:ext cx="1835422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40" y="3714752"/>
            <a:ext cx="1891440" cy="1988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97445" y="3714752"/>
            <a:ext cx="1904402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BlokTextu 6"/>
          <p:cNvSpPr txBox="1"/>
          <p:nvPr/>
        </p:nvSpPr>
        <p:spPr>
          <a:xfrm>
            <a:off x="2214546" y="571480"/>
            <a:ext cx="66437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k-SK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ŽLTÝ</a:t>
            </a:r>
            <a:r>
              <a:rPr lang="sk-SK" b="1" dirty="0" smtClean="0"/>
              <a:t> kontajner na sídliskách </a:t>
            </a:r>
            <a:r>
              <a:rPr lang="sk-SK" dirty="0" smtClean="0"/>
              <a:t>– </a:t>
            </a:r>
            <a:r>
              <a:rPr lang="sk-SK" sz="1200" dirty="0" smtClean="0"/>
              <a:t>plasty + obaly z kovu + </a:t>
            </a:r>
            <a:r>
              <a:rPr lang="sk-SK" sz="1200" dirty="0" err="1" smtClean="0"/>
              <a:t>tetra</a:t>
            </a:r>
            <a:r>
              <a:rPr lang="sk-SK" sz="1200" dirty="0" smtClean="0"/>
              <a:t> </a:t>
            </a:r>
            <a:r>
              <a:rPr lang="sk-SK" sz="1200" dirty="0" err="1" smtClean="0"/>
              <a:t>pak</a:t>
            </a:r>
            <a:r>
              <a:rPr lang="sk-SK" sz="1200" dirty="0" smtClean="0"/>
              <a:t> spolu (odpad sa </a:t>
            </a:r>
            <a:r>
              <a:rPr lang="sk-SK" sz="1200" dirty="0" err="1" smtClean="0"/>
              <a:t>dotrieďuje</a:t>
            </a:r>
            <a:r>
              <a:rPr lang="sk-SK" sz="1200" dirty="0" smtClean="0"/>
              <a:t> cez separačnú linku, čím sa šetria finančné prostriedky na komunálny odpad a miesto na ďalšie kontajnery).</a:t>
            </a:r>
            <a:endParaRPr lang="sk-SK" sz="1200" dirty="0"/>
          </a:p>
        </p:txBody>
      </p:sp>
      <p:sp>
        <p:nvSpPr>
          <p:cNvPr id="11" name="BlokTextu 10"/>
          <p:cNvSpPr txBox="1"/>
          <p:nvPr/>
        </p:nvSpPr>
        <p:spPr>
          <a:xfrm rot="219611">
            <a:off x="1312170" y="2893869"/>
            <a:ext cx="1167084" cy="861774"/>
          </a:xfrm>
          <a:prstGeom prst="rect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k-SK" sz="1000" b="1" dirty="0" smtClean="0"/>
              <a:t>PLASTY</a:t>
            </a:r>
          </a:p>
          <a:p>
            <a:pPr algn="ctr"/>
            <a:endParaRPr lang="sk-SK" sz="1000" b="1" dirty="0" smtClean="0"/>
          </a:p>
          <a:p>
            <a:pPr algn="ctr"/>
            <a:r>
              <a:rPr lang="sk-SK" sz="1000" b="1" dirty="0" smtClean="0"/>
              <a:t>OBALY Z KOVU</a:t>
            </a:r>
          </a:p>
          <a:p>
            <a:pPr algn="ctr"/>
            <a:endParaRPr lang="sk-SK" sz="1000" b="1" dirty="0" smtClean="0"/>
          </a:p>
          <a:p>
            <a:pPr algn="ctr"/>
            <a:r>
              <a:rPr lang="sk-SK" sz="1000" b="1" dirty="0" smtClean="0"/>
              <a:t>TETRA PAK</a:t>
            </a:r>
            <a:endParaRPr lang="sk-SK" sz="1000" b="1" dirty="0"/>
          </a:p>
        </p:txBody>
      </p:sp>
      <p:pic>
        <p:nvPicPr>
          <p:cNvPr id="34818" name="Picture 2" descr="C:\Users\Krajníková\Desktop\zlutej-spodni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44" y="500042"/>
            <a:ext cx="1714512" cy="1944431"/>
          </a:xfrm>
          <a:prstGeom prst="rect">
            <a:avLst/>
          </a:prstGeom>
          <a:noFill/>
          <a:ln w="28575">
            <a:solidFill>
              <a:schemeClr val="accent3">
                <a:lumMod val="75000"/>
              </a:schemeClr>
            </a:solidFill>
          </a:ln>
        </p:spPr>
      </p:pic>
      <p:sp>
        <p:nvSpPr>
          <p:cNvPr id="9" name="BlokTextu 8"/>
          <p:cNvSpPr txBox="1"/>
          <p:nvPr/>
        </p:nvSpPr>
        <p:spPr>
          <a:xfrm>
            <a:off x="142844" y="4572008"/>
            <a:ext cx="19945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Označenie</a:t>
            </a:r>
            <a:r>
              <a:rPr lang="sk-SK" b="1" dirty="0" smtClean="0"/>
              <a:t>  </a:t>
            </a:r>
            <a:endParaRPr lang="sk-SK" b="1" dirty="0"/>
          </a:p>
        </p:txBody>
      </p:sp>
      <p:sp>
        <p:nvSpPr>
          <p:cNvPr id="10" name="Šípka doprava 9"/>
          <p:cNvSpPr/>
          <p:nvPr/>
        </p:nvSpPr>
        <p:spPr bwMode="auto">
          <a:xfrm>
            <a:off x="1857356" y="4500570"/>
            <a:ext cx="1143008" cy="500066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k-SK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12" name="BlokTextu 11"/>
          <p:cNvSpPr txBox="1"/>
          <p:nvPr/>
        </p:nvSpPr>
        <p:spPr>
          <a:xfrm>
            <a:off x="3500430" y="1428736"/>
            <a:ext cx="5143536" cy="2286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200" b="1" u="sng" dirty="0" smtClean="0">
                <a:solidFill>
                  <a:srgbClr val="FF0000"/>
                </a:solidFill>
              </a:rPr>
              <a:t>Patrí sem : </a:t>
            </a:r>
          </a:p>
          <a:p>
            <a:pPr>
              <a:buFontTx/>
              <a:buChar char="-"/>
            </a:pPr>
            <a:r>
              <a:rPr lang="sk-SK" sz="1200" b="1" dirty="0" smtClean="0"/>
              <a:t>PET - </a:t>
            </a:r>
            <a:r>
              <a:rPr lang="sk-SK" sz="1200" dirty="0" smtClean="0"/>
              <a:t>fľaše od nápojov, sirupov, rastlinných olejov,</a:t>
            </a:r>
          </a:p>
          <a:p>
            <a:pPr>
              <a:buFontTx/>
              <a:buChar char="-"/>
            </a:pPr>
            <a:r>
              <a:rPr lang="sk-SK" sz="1200" b="1" dirty="0" smtClean="0"/>
              <a:t> LDPE a HDPE </a:t>
            </a:r>
            <a:r>
              <a:rPr lang="sk-SK" sz="1200" dirty="0" smtClean="0"/>
              <a:t>– tašky, vrecká, číra a farebná fólia, </a:t>
            </a:r>
          </a:p>
          <a:p>
            <a:r>
              <a:rPr lang="sk-SK" sz="1200" dirty="0" smtClean="0"/>
              <a:t>                    plastové a </a:t>
            </a:r>
            <a:r>
              <a:rPr lang="sk-SK" sz="1200" dirty="0" err="1" smtClean="0"/>
              <a:t>mikrotenové</a:t>
            </a:r>
            <a:r>
              <a:rPr lang="sk-SK" sz="1200" dirty="0" smtClean="0"/>
              <a:t> vrecká, baliace fólie, obaly </a:t>
            </a:r>
          </a:p>
          <a:p>
            <a:r>
              <a:rPr lang="sk-SK" sz="1200" dirty="0" smtClean="0"/>
              <a:t>                    z čistiacich a pracích prostriedkov, obaly z drogérie</a:t>
            </a:r>
          </a:p>
          <a:p>
            <a:r>
              <a:rPr lang="sk-SK" sz="1200" b="1" dirty="0" smtClean="0"/>
              <a:t>- PP</a:t>
            </a:r>
            <a:r>
              <a:rPr lang="sk-SK" sz="1200" dirty="0" smtClean="0"/>
              <a:t> - tégliky z jogurtov, masla,</a:t>
            </a:r>
          </a:p>
          <a:p>
            <a:r>
              <a:rPr lang="sk-SK" sz="1200" b="1" dirty="0" smtClean="0"/>
              <a:t>- PS</a:t>
            </a:r>
            <a:r>
              <a:rPr lang="sk-SK" sz="1200" dirty="0" smtClean="0"/>
              <a:t> – poháriky z automatov, plastové nádobky</a:t>
            </a:r>
          </a:p>
          <a:p>
            <a:pPr>
              <a:buFontTx/>
              <a:buChar char="-"/>
            </a:pPr>
            <a:r>
              <a:rPr lang="sk-SK" sz="1200" b="1" dirty="0" smtClean="0"/>
              <a:t> PVC </a:t>
            </a:r>
            <a:r>
              <a:rPr lang="sk-SK" sz="1200" dirty="0" smtClean="0"/>
              <a:t>– obaly z kozmetických výrobkov, vodoinštalačné </a:t>
            </a:r>
          </a:p>
          <a:p>
            <a:r>
              <a:rPr lang="sk-SK" sz="1200" dirty="0" smtClean="0"/>
              <a:t>              a elektroinštalačné rúrky, </a:t>
            </a:r>
          </a:p>
          <a:p>
            <a:r>
              <a:rPr lang="sk-SK" sz="1200" b="1" dirty="0" smtClean="0"/>
              <a:t>- </a:t>
            </a:r>
            <a:r>
              <a:rPr lang="sk-SK" sz="1200" b="1" dirty="0" err="1" smtClean="0"/>
              <a:t>Tetra</a:t>
            </a:r>
            <a:r>
              <a:rPr lang="sk-SK" sz="1200" b="1" dirty="0" smtClean="0"/>
              <a:t> </a:t>
            </a:r>
            <a:r>
              <a:rPr lang="sk-SK" sz="1200" b="1" dirty="0" err="1" smtClean="0"/>
              <a:t>pak</a:t>
            </a:r>
            <a:r>
              <a:rPr lang="sk-SK" sz="1200" b="1" dirty="0" smtClean="0"/>
              <a:t> </a:t>
            </a:r>
            <a:r>
              <a:rPr lang="sk-SK" sz="1200" dirty="0" smtClean="0"/>
              <a:t>- nápojové kartóny od mlieka, džúsov,</a:t>
            </a:r>
          </a:p>
          <a:p>
            <a:pPr>
              <a:buFontTx/>
              <a:buChar char="-"/>
            </a:pPr>
            <a:r>
              <a:rPr lang="sk-SK" sz="1200" b="1" dirty="0" smtClean="0"/>
              <a:t> Obaly z kovu – </a:t>
            </a:r>
            <a:r>
              <a:rPr lang="sk-SK" sz="1200" dirty="0" smtClean="0"/>
              <a:t>plechovky od </a:t>
            </a:r>
            <a:r>
              <a:rPr lang="sk-SK" sz="1200" dirty="0" err="1" smtClean="0"/>
              <a:t>alko</a:t>
            </a:r>
            <a:r>
              <a:rPr lang="sk-SK" sz="1200" dirty="0" smtClean="0"/>
              <a:t> a nealko nápojov, konzervy</a:t>
            </a:r>
          </a:p>
          <a:p>
            <a:r>
              <a:rPr lang="sk-SK" sz="1200" dirty="0" smtClean="0"/>
              <a:t>                           od rôznych potravín a krmív pre zvieratá</a:t>
            </a:r>
            <a:endParaRPr lang="sk-SK" sz="1200" dirty="0"/>
          </a:p>
        </p:txBody>
      </p:sp>
      <p:pic>
        <p:nvPicPr>
          <p:cNvPr id="2" name="Picture 3" descr="C:\Users\Krajníková\Desktop\pe-vrece-zlte-70x110-cm-15ks-original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43042" y="5555985"/>
            <a:ext cx="954002" cy="1159163"/>
          </a:xfrm>
          <a:prstGeom prst="rect">
            <a:avLst/>
          </a:prstGeom>
          <a:noFill/>
          <a:ln w="22225">
            <a:solidFill>
              <a:schemeClr val="accent3">
                <a:lumMod val="65000"/>
              </a:schemeClr>
            </a:solidFill>
          </a:ln>
        </p:spPr>
      </p:pic>
      <p:pic>
        <p:nvPicPr>
          <p:cNvPr id="34820" name="Picture 4" descr="C:\Users\Krajníková\Desktop\close-shot-of-a-mans-hand-placing-an-empty-squashed-water-bottle-into-a-bright-yellow-plastic-recycling-sack-WB26TN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5720" y="5214950"/>
            <a:ext cx="1290613" cy="1108439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</p:pic>
      <p:sp>
        <p:nvSpPr>
          <p:cNvPr id="14" name="BlokTextu 13"/>
          <p:cNvSpPr txBox="1"/>
          <p:nvPr/>
        </p:nvSpPr>
        <p:spPr>
          <a:xfrm>
            <a:off x="2857488" y="6000768"/>
            <a:ext cx="59448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400" b="1" dirty="0" smtClean="0"/>
              <a:t>IBV – rodinné domy </a:t>
            </a:r>
            <a:r>
              <a:rPr lang="sk-SK" sz="1400" dirty="0" smtClean="0"/>
              <a:t>– vrecový systém zberu separovaného odpadu</a:t>
            </a:r>
          </a:p>
          <a:p>
            <a:r>
              <a:rPr lang="sk-SK" sz="1400" dirty="0" smtClean="0"/>
              <a:t>plasty + </a:t>
            </a:r>
            <a:r>
              <a:rPr lang="sk-SK" sz="1400" dirty="0" err="1" smtClean="0"/>
              <a:t>tetra</a:t>
            </a:r>
            <a:r>
              <a:rPr lang="sk-SK" sz="1400" dirty="0" smtClean="0"/>
              <a:t> </a:t>
            </a:r>
            <a:r>
              <a:rPr lang="sk-SK" sz="1400" dirty="0" err="1" smtClean="0"/>
              <a:t>paky</a:t>
            </a:r>
            <a:r>
              <a:rPr lang="sk-SK" sz="1400" dirty="0" smtClean="0"/>
              <a:t> + obaly z kovu spolu do žltého vreca. </a:t>
            </a:r>
            <a:r>
              <a:rPr lang="sk-SK" sz="1400" dirty="0" err="1" smtClean="0"/>
              <a:t>Dotrieďovanie</a:t>
            </a:r>
            <a:r>
              <a:rPr lang="sk-SK" sz="1400" dirty="0" smtClean="0"/>
              <a:t> cez separačnú linku na zbernom dvore.</a:t>
            </a:r>
            <a:endParaRPr lang="sk-SK" sz="1400" dirty="0"/>
          </a:p>
        </p:txBody>
      </p:sp>
      <p:sp>
        <p:nvSpPr>
          <p:cNvPr id="16" name="BlokTextu 15"/>
          <p:cNvSpPr txBox="1"/>
          <p:nvPr/>
        </p:nvSpPr>
        <p:spPr>
          <a:xfrm>
            <a:off x="714348" y="0"/>
            <a:ext cx="7784503" cy="36933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sk-SK" b="1" dirty="0" smtClean="0"/>
              <a:t>Ako triediť základné zložky separovaného odpadu v meste Humenné </a:t>
            </a:r>
            <a:endParaRPr lang="sk-SK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Users\Krajníková\Desktop\54_dm-07200-edit-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428604"/>
            <a:ext cx="2392875" cy="2286016"/>
          </a:xfrm>
          <a:prstGeom prst="rect">
            <a:avLst/>
          </a:prstGeom>
          <a:noFill/>
          <a:ln w="22225">
            <a:solidFill>
              <a:schemeClr val="accent3">
                <a:lumMod val="65000"/>
              </a:schemeClr>
            </a:solidFill>
          </a:ln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3143248"/>
            <a:ext cx="2389944" cy="3022270"/>
          </a:xfrm>
          <a:prstGeom prst="rect">
            <a:avLst/>
          </a:prstGeom>
          <a:noFill/>
          <a:ln w="9525">
            <a:solidFill>
              <a:schemeClr val="accent3">
                <a:lumMod val="65000"/>
              </a:schemeClr>
            </a:solidFill>
            <a:miter lim="800000"/>
            <a:headEnd/>
            <a:tailEnd/>
          </a:ln>
        </p:spPr>
      </p:pic>
      <p:sp>
        <p:nvSpPr>
          <p:cNvPr id="5" name="Obdĺžnik 4"/>
          <p:cNvSpPr/>
          <p:nvPr/>
        </p:nvSpPr>
        <p:spPr>
          <a:xfrm>
            <a:off x="3428992" y="642918"/>
            <a:ext cx="47863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b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MODRÝ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k-SK" b="1" dirty="0" smtClean="0"/>
              <a:t>kontajner na sídliskách </a:t>
            </a:r>
            <a:r>
              <a:rPr lang="sk-SK" dirty="0" smtClean="0"/>
              <a:t>– papier a lepenka, obaly z papiera</a:t>
            </a:r>
          </a:p>
          <a:p>
            <a:endParaRPr lang="sk-SK" dirty="0"/>
          </a:p>
        </p:txBody>
      </p:sp>
      <p:pic>
        <p:nvPicPr>
          <p:cNvPr id="35842" name="Picture 2" descr="C:\Users\Krajníková\Desktop\hb_2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2571744"/>
            <a:ext cx="2095498" cy="2380486"/>
          </a:xfrm>
          <a:prstGeom prst="rect">
            <a:avLst/>
          </a:prstGeom>
          <a:noFill/>
          <a:ln w="22225">
            <a:solidFill>
              <a:schemeClr val="accent3">
                <a:lumMod val="65000"/>
              </a:schemeClr>
            </a:solidFill>
          </a:ln>
        </p:spPr>
      </p:pic>
      <p:sp>
        <p:nvSpPr>
          <p:cNvPr id="7" name="Obdĺžnik 6"/>
          <p:cNvSpPr/>
          <p:nvPr/>
        </p:nvSpPr>
        <p:spPr>
          <a:xfrm>
            <a:off x="2500298" y="3500438"/>
            <a:ext cx="19288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Označenie</a:t>
            </a:r>
            <a:endParaRPr lang="sk-SK" sz="2400" b="1" dirty="0">
              <a:latin typeface="Arial Black" pitchFamily="34" charset="0"/>
            </a:endParaRPr>
          </a:p>
        </p:txBody>
      </p:sp>
      <p:sp>
        <p:nvSpPr>
          <p:cNvPr id="8" name="Šípka doprava 7"/>
          <p:cNvSpPr/>
          <p:nvPr/>
        </p:nvSpPr>
        <p:spPr bwMode="auto">
          <a:xfrm>
            <a:off x="4572000" y="3429000"/>
            <a:ext cx="1571636" cy="571504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k-SK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9" name="BlokTextu 8"/>
          <p:cNvSpPr txBox="1"/>
          <p:nvPr/>
        </p:nvSpPr>
        <p:spPr>
          <a:xfrm>
            <a:off x="3571869" y="2000240"/>
            <a:ext cx="4572031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600" b="1" dirty="0" smtClean="0">
                <a:solidFill>
                  <a:srgbClr val="FF0000"/>
                </a:solidFill>
              </a:rPr>
              <a:t>Patrí sem:</a:t>
            </a:r>
          </a:p>
          <a:p>
            <a:pPr>
              <a:buFontTx/>
              <a:buChar char="-"/>
            </a:pPr>
            <a:r>
              <a:rPr lang="sk-SK" sz="1600" b="1" dirty="0" smtClean="0"/>
              <a:t>Papier a lepenka, obaly z papiera </a:t>
            </a:r>
            <a:r>
              <a:rPr lang="sk-SK" sz="1600" dirty="0" smtClean="0"/>
              <a:t>– </a:t>
            </a:r>
            <a:r>
              <a:rPr lang="sk-SK" sz="1600" dirty="0" smtClean="0">
                <a:latin typeface="Times New Roman" pitchFamily="18" charset="0"/>
                <a:cs typeface="Times New Roman" pitchFamily="18" charset="0"/>
              </a:rPr>
              <a:t>noviny,     </a:t>
            </a:r>
          </a:p>
          <a:p>
            <a:r>
              <a:rPr lang="sk-SK" sz="1600" dirty="0" smtClean="0">
                <a:latin typeface="Times New Roman" pitchFamily="18" charset="0"/>
                <a:cs typeface="Times New Roman" pitchFamily="18" charset="0"/>
              </a:rPr>
              <a:t>  časopisy, reklamné letáky, kartóny z elektroniky,  </a:t>
            </a:r>
          </a:p>
          <a:p>
            <a:r>
              <a:rPr lang="sk-SK" sz="1600" dirty="0" smtClean="0">
                <a:latin typeface="Times New Roman" pitchFamily="18" charset="0"/>
                <a:cs typeface="Times New Roman" pitchFamily="18" charset="0"/>
              </a:rPr>
              <a:t>  nábytku, topánok, čisté </a:t>
            </a:r>
            <a:r>
              <a:rPr lang="sk-SK" sz="1600" dirty="0" err="1" smtClean="0">
                <a:latin typeface="Times New Roman" pitchFamily="18" charset="0"/>
                <a:cs typeface="Times New Roman" pitchFamily="18" charset="0"/>
              </a:rPr>
              <a:t>krabice</a:t>
            </a:r>
            <a:r>
              <a:rPr lang="sk-SK" sz="1600" dirty="0" smtClean="0">
                <a:latin typeface="Times New Roman" pitchFamily="18" charset="0"/>
                <a:cs typeface="Times New Roman" pitchFamily="18" charset="0"/>
              </a:rPr>
              <a:t> od jedla a iných </a:t>
            </a:r>
          </a:p>
          <a:p>
            <a:r>
              <a:rPr lang="sk-SK" sz="1600" dirty="0" smtClean="0">
                <a:latin typeface="Times New Roman" pitchFamily="18" charset="0"/>
                <a:cs typeface="Times New Roman" pitchFamily="18" charset="0"/>
              </a:rPr>
              <a:t>  výrobkov.</a:t>
            </a:r>
            <a:endParaRPr lang="sk-SK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5" name="Picture 5" descr="C:\Users\Krajníková\Desktop\image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71670" y="5553066"/>
            <a:ext cx="1304934" cy="1304934"/>
          </a:xfrm>
          <a:prstGeom prst="rect">
            <a:avLst/>
          </a:prstGeom>
          <a:noFill/>
          <a:ln w="22225">
            <a:solidFill>
              <a:schemeClr val="accent3">
                <a:lumMod val="65000"/>
              </a:schemeClr>
            </a:solidFill>
          </a:ln>
        </p:spPr>
      </p:pic>
      <p:pic>
        <p:nvPicPr>
          <p:cNvPr id="35847" name="Picture 7" descr="C:\Users\Krajníková\Desktop\images (1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7224" y="5143512"/>
            <a:ext cx="1428760" cy="1575642"/>
          </a:xfrm>
          <a:prstGeom prst="rect">
            <a:avLst/>
          </a:prstGeom>
          <a:noFill/>
          <a:ln w="22225" cmpd="sng">
            <a:solidFill>
              <a:schemeClr val="accent3">
                <a:lumMod val="65000"/>
              </a:schemeClr>
            </a:solidFill>
          </a:ln>
        </p:spPr>
      </p:pic>
      <p:sp>
        <p:nvSpPr>
          <p:cNvPr id="16" name="BlokTextu 15"/>
          <p:cNvSpPr txBox="1"/>
          <p:nvPr/>
        </p:nvSpPr>
        <p:spPr>
          <a:xfrm>
            <a:off x="3500430" y="6286520"/>
            <a:ext cx="54809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b="1" dirty="0" smtClean="0"/>
              <a:t>IBV – rodinné domy </a:t>
            </a:r>
            <a:r>
              <a:rPr lang="sk-SK" dirty="0" smtClean="0"/>
              <a:t>vrecový systém zberu papiera</a:t>
            </a:r>
            <a:endParaRPr lang="sk-SK" dirty="0"/>
          </a:p>
        </p:txBody>
      </p:sp>
      <p:sp>
        <p:nvSpPr>
          <p:cNvPr id="12" name="BlokTextu 11"/>
          <p:cNvSpPr txBox="1"/>
          <p:nvPr/>
        </p:nvSpPr>
        <p:spPr>
          <a:xfrm>
            <a:off x="1285852" y="1142984"/>
            <a:ext cx="1090876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sk-SK" b="1" dirty="0" smtClean="0">
                <a:solidFill>
                  <a:schemeClr val="bg1"/>
                </a:solidFill>
              </a:rPr>
              <a:t>PAPIER</a:t>
            </a:r>
            <a:r>
              <a:rPr lang="sk-SK" dirty="0" smtClean="0">
                <a:solidFill>
                  <a:schemeClr val="bg1"/>
                </a:solidFill>
              </a:rPr>
              <a:t> </a:t>
            </a:r>
            <a:endParaRPr lang="sk-SK" dirty="0">
              <a:solidFill>
                <a:schemeClr val="bg1"/>
              </a:solidFill>
            </a:endParaRPr>
          </a:p>
        </p:txBody>
      </p:sp>
      <p:pic>
        <p:nvPicPr>
          <p:cNvPr id="37890" name="Picture 2" descr="C:\Users\Krajníková\Desktop\PAPIERzberovy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86050" y="4143380"/>
            <a:ext cx="1722440" cy="1149629"/>
          </a:xfrm>
          <a:prstGeom prst="rect">
            <a:avLst/>
          </a:prstGeom>
          <a:noFill/>
          <a:ln>
            <a:solidFill>
              <a:schemeClr val="accent3">
                <a:lumMod val="65000"/>
              </a:schemeClr>
            </a:solidFill>
          </a:ln>
        </p:spPr>
      </p:pic>
      <p:pic>
        <p:nvPicPr>
          <p:cNvPr id="37891" name="Picture 3" descr="C:\Users\Krajníková\Desktop\images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29124" y="4929198"/>
            <a:ext cx="1714512" cy="1324545"/>
          </a:xfrm>
          <a:prstGeom prst="rect">
            <a:avLst/>
          </a:prstGeom>
          <a:noFill/>
          <a:ln>
            <a:solidFill>
              <a:schemeClr val="accent3">
                <a:lumMod val="65000"/>
              </a:schemeClr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3" name="Picture 3" descr="C:\Users\Krajníková\Desktop\i_36986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714356"/>
            <a:ext cx="2467639" cy="2426511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78" y="3429000"/>
            <a:ext cx="1968621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dĺžnik 5"/>
          <p:cNvSpPr/>
          <p:nvPr/>
        </p:nvSpPr>
        <p:spPr>
          <a:xfrm>
            <a:off x="3857620" y="857232"/>
            <a:ext cx="45720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b="1" u="sng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ZELENÝ</a:t>
            </a:r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k-SK" b="1" dirty="0" smtClean="0"/>
              <a:t>kontajner na sídliskách a v IBV </a:t>
            </a:r>
            <a:r>
              <a:rPr lang="sk-SK" dirty="0" smtClean="0"/>
              <a:t>– sklo a obaly zo skla</a:t>
            </a:r>
          </a:p>
        </p:txBody>
      </p:sp>
      <p:pic>
        <p:nvPicPr>
          <p:cNvPr id="36866" name="Picture 2" descr="C:\Users\Krajníková\Desktop\_vyrn_11976782-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071810"/>
            <a:ext cx="2377672" cy="2286016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</p:pic>
      <p:sp>
        <p:nvSpPr>
          <p:cNvPr id="7" name="Obdĺžnik 6"/>
          <p:cNvSpPr/>
          <p:nvPr/>
        </p:nvSpPr>
        <p:spPr>
          <a:xfrm>
            <a:off x="3143240" y="4000504"/>
            <a:ext cx="19288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Označenie</a:t>
            </a:r>
            <a:endParaRPr lang="sk-SK" sz="2400" dirty="0">
              <a:latin typeface="Arial Black" pitchFamily="34" charset="0"/>
            </a:endParaRPr>
          </a:p>
        </p:txBody>
      </p:sp>
      <p:sp>
        <p:nvSpPr>
          <p:cNvPr id="8" name="Šípka doprava 7"/>
          <p:cNvSpPr/>
          <p:nvPr/>
        </p:nvSpPr>
        <p:spPr bwMode="auto">
          <a:xfrm>
            <a:off x="5286380" y="3929066"/>
            <a:ext cx="1357322" cy="500066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k-SK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9" name="BlokTextu 8"/>
          <p:cNvSpPr txBox="1"/>
          <p:nvPr/>
        </p:nvSpPr>
        <p:spPr>
          <a:xfrm>
            <a:off x="3714745" y="2143116"/>
            <a:ext cx="542925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600" b="1" u="sng" dirty="0" smtClean="0">
                <a:solidFill>
                  <a:srgbClr val="FF0000"/>
                </a:solidFill>
              </a:rPr>
              <a:t>Patrí sem:</a:t>
            </a:r>
          </a:p>
          <a:p>
            <a:pPr>
              <a:buFontTx/>
              <a:buChar char="-"/>
            </a:pPr>
            <a:r>
              <a:rPr lang="sk-SK" sz="1600" dirty="0" smtClean="0"/>
              <a:t> </a:t>
            </a:r>
            <a:r>
              <a:rPr lang="sk-SK" sz="1600" b="1" dirty="0" smtClean="0"/>
              <a:t>Sklo a obaly zo skla </a:t>
            </a:r>
            <a:r>
              <a:rPr lang="sk-SK" sz="1600" dirty="0" smtClean="0"/>
              <a:t>– </a:t>
            </a:r>
            <a:r>
              <a:rPr lang="sk-SK" sz="1600" dirty="0" smtClean="0">
                <a:latin typeface="Times New Roman" pitchFamily="18" charset="0"/>
                <a:cs typeface="Times New Roman" pitchFamily="18" charset="0"/>
              </a:rPr>
              <a:t>sklenené fľaše, poháre od nápojov,</a:t>
            </a:r>
          </a:p>
          <a:p>
            <a:r>
              <a:rPr lang="sk-SK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sk-SK" sz="1600" dirty="0" err="1" smtClean="0">
                <a:latin typeface="Times New Roman" pitchFamily="18" charset="0"/>
                <a:cs typeface="Times New Roman" pitchFamily="18" charset="0"/>
              </a:rPr>
              <a:t>zavaraninové</a:t>
            </a:r>
            <a:r>
              <a:rPr lang="sk-SK" sz="1600" dirty="0" smtClean="0">
                <a:latin typeface="Times New Roman" pitchFamily="18" charset="0"/>
                <a:cs typeface="Times New Roman" pitchFamily="18" charset="0"/>
              </a:rPr>
              <a:t> poháre a rôzne sklenené nádoby, sklenené     </a:t>
            </a:r>
          </a:p>
          <a:p>
            <a:r>
              <a:rPr lang="sk-SK" sz="1600" dirty="0" smtClean="0">
                <a:latin typeface="Times New Roman" pitchFamily="18" charset="0"/>
                <a:cs typeface="Times New Roman" pitchFamily="18" charset="0"/>
              </a:rPr>
              <a:t>  dekoračné predmety, číre alebo farebné tabuľové sklo bez </a:t>
            </a:r>
          </a:p>
          <a:p>
            <a:r>
              <a:rPr lang="sk-SK" sz="1600" dirty="0" smtClean="0">
                <a:latin typeface="Times New Roman" pitchFamily="18" charset="0"/>
                <a:cs typeface="Times New Roman" pitchFamily="18" charset="0"/>
              </a:rPr>
              <a:t>   prímesí.</a:t>
            </a:r>
          </a:p>
          <a:p>
            <a:endParaRPr lang="sk-SK" sz="1200" dirty="0"/>
          </a:p>
        </p:txBody>
      </p:sp>
      <p:sp>
        <p:nvSpPr>
          <p:cNvPr id="10" name="BlokTextu 9"/>
          <p:cNvSpPr txBox="1"/>
          <p:nvPr/>
        </p:nvSpPr>
        <p:spPr>
          <a:xfrm rot="20712806">
            <a:off x="2317968" y="1825100"/>
            <a:ext cx="91472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k-SK" b="1" dirty="0" smtClean="0">
                <a:solidFill>
                  <a:schemeClr val="bg1"/>
                </a:solidFill>
              </a:rPr>
              <a:t>SKLO</a:t>
            </a:r>
            <a:endParaRPr lang="sk-SK" b="1" dirty="0">
              <a:solidFill>
                <a:schemeClr val="bg1"/>
              </a:solidFill>
            </a:endParaRPr>
          </a:p>
        </p:txBody>
      </p:sp>
      <p:pic>
        <p:nvPicPr>
          <p:cNvPr id="36867" name="Picture 3" descr="C:\Users\Krajníková\Desktop\stiahnuť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9057" y="4786322"/>
            <a:ext cx="2669995" cy="15001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36868" name="Picture 4" descr="C:\Users\Krajníková\Desktop\napissklo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42976" y="5500702"/>
            <a:ext cx="2551113" cy="108743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A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539750" y="188913"/>
            <a:ext cx="5246696" cy="50323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k-SK" b="1" dirty="0" smtClean="0">
                <a:solidFill>
                  <a:srgbClr val="C00000"/>
                </a:solidFill>
                <a:latin typeface="Arial Black" pitchFamily="34" charset="0"/>
              </a:rPr>
              <a:t>TRIEĎME  </a:t>
            </a:r>
            <a:r>
              <a:rPr lang="sk-SK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biologicky rozložiteľný odpad </a:t>
            </a:r>
          </a:p>
        </p:txBody>
      </p:sp>
      <p:sp>
        <p:nvSpPr>
          <p:cNvPr id="7" name="Obdĺžnik 6"/>
          <p:cNvSpPr/>
          <p:nvPr/>
        </p:nvSpPr>
        <p:spPr>
          <a:xfrm>
            <a:off x="5143504" y="3071810"/>
            <a:ext cx="3643338" cy="2357454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k-SK" sz="1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Prečo triediť biologicky rozložiteľný </a:t>
            </a:r>
            <a:r>
              <a:rPr lang="sk-SK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odpad </a:t>
            </a:r>
            <a:r>
              <a:rPr lang="sk-SK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(BRO) zo záhrad?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k-SK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k-SK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Tvorí až 45 % odpadkového koša.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k-SK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Separovaním BRO sa výrazne zníži </a:t>
            </a:r>
            <a:r>
              <a:rPr lang="sk-SK" sz="10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množstvo  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k-SK" sz="10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sk-SK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komunálneho odpadu ukladaného na skládku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k-SK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odpadov.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k-SK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Je možné ho kompostovať a spätne využiť.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k-SK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Eliminujú sa negatívne vplyvy. </a:t>
            </a:r>
            <a:r>
              <a:rPr lang="sk-SK" sz="10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Rozkladaním  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k-SK" sz="10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organického </a:t>
            </a:r>
            <a:r>
              <a:rPr lang="sk-SK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odpadu na skládkach vzniká </a:t>
            </a:r>
            <a:r>
              <a:rPr lang="sk-SK" sz="10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skládkový 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k-SK" sz="10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plyn</a:t>
            </a:r>
            <a:r>
              <a:rPr lang="sk-SK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ktorého zložkou je metán </a:t>
            </a:r>
            <a:r>
              <a:rPr lang="sk-SK" sz="10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vytvárajúci </a:t>
            </a:r>
            <a:r>
              <a:rPr lang="sk-SK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skleníkový </a:t>
            </a:r>
            <a:r>
              <a:rPr lang="sk-SK" sz="10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k-SK" sz="10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efekt</a:t>
            </a:r>
            <a:r>
              <a:rPr lang="sk-SK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k-SK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Ochrana ozónovej vrstvy a čistejšie životné </a:t>
            </a:r>
            <a:endParaRPr lang="sk-SK" sz="105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k-SK" sz="105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sk-SK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prostredie.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sk-SK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vál 7"/>
          <p:cNvSpPr/>
          <p:nvPr/>
        </p:nvSpPr>
        <p:spPr>
          <a:xfrm>
            <a:off x="0" y="714356"/>
            <a:ext cx="4140200" cy="2071702"/>
          </a:xfrm>
          <a:prstGeom prst="ellipse">
            <a:avLst/>
          </a:pr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k-SK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k-SK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Čo </a:t>
            </a:r>
            <a:r>
              <a:rPr lang="sk-SK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 biologicky rozložiteľný odpad (BRO)?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k-SK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Biologicky rozložiteľný odpad je odpad schopný rozložiť sa anaeróbnym alebo aeróbnym spôsobom, z ktoré ho vznikne kompost. Patria sem konáre, drevo, lístie, ihličie, tráva, odumreté rastliny, burina 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sk-SK" sz="12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sk-SK" sz="1200" dirty="0">
              <a:solidFill>
                <a:schemeClr val="tx1"/>
              </a:solidFill>
            </a:endParaRPr>
          </a:p>
        </p:txBody>
      </p:sp>
      <p:pic>
        <p:nvPicPr>
          <p:cNvPr id="2053" name="Picture 3" descr="C:\Users\Krajníková\Desktop\Nový priečinok (2)\odpadova_nadob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57563"/>
            <a:ext cx="4538663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9" descr="C:\Users\Krajníková\Desktop\Nový priečinok (2)\koná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1" y="765176"/>
            <a:ext cx="2801943" cy="1845970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055" name="Picture 10" descr="C:\Users\Krajníková\Desktop\Nový priečinok (2)\220px-Electric_lawn_mower_Gras-Auffangkorb_IMG_55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789" y="765175"/>
            <a:ext cx="2175254" cy="223519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056" name="Picture 11" descr="C:\Users\Krajníková\Desktop\Nový priečinok (2)\image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57422" y="2285992"/>
            <a:ext cx="2592388" cy="1465262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" name="Obdĺžnik 8"/>
          <p:cNvSpPr/>
          <p:nvPr/>
        </p:nvSpPr>
        <p:spPr>
          <a:xfrm>
            <a:off x="4572000" y="5643578"/>
            <a:ext cx="4357718" cy="10618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sk-SK" sz="1050" b="1" dirty="0" smtClean="0">
                <a:solidFill>
                  <a:srgbClr val="FF0000"/>
                </a:solidFill>
                <a:latin typeface="Arial Black" pitchFamily="34" charset="0"/>
              </a:rPr>
              <a:t>ZAKAZUJE sa </a:t>
            </a:r>
            <a:r>
              <a:rPr lang="sk-SK" sz="1050" b="1" dirty="0" smtClean="0">
                <a:solidFill>
                  <a:srgbClr val="FF0000"/>
                </a:solidFill>
              </a:rPr>
              <a:t>vhadzovať do nádob na komunálny odpad  </a:t>
            </a:r>
            <a:r>
              <a:rPr lang="sk-SK" sz="1050" dirty="0" smtClean="0"/>
              <a:t>- biologicky rozložiteľný odpad, </a:t>
            </a:r>
          </a:p>
          <a:p>
            <a:pPr algn="just"/>
            <a:r>
              <a:rPr lang="sk-SK" sz="1050" dirty="0" smtClean="0">
                <a:solidFill>
                  <a:srgbClr val="FF0000"/>
                </a:solidFill>
              </a:rPr>
              <a:t>V prípade zistenia, že sa takýto odpad nachádza v nádobe na komunálny odpad</a:t>
            </a:r>
            <a:r>
              <a:rPr lang="sk-SK" sz="1050" dirty="0" smtClean="0"/>
              <a:t>, </a:t>
            </a:r>
            <a:r>
              <a:rPr lang="sk-SK" sz="1050" dirty="0" smtClean="0">
                <a:solidFill>
                  <a:srgbClr val="FF0000"/>
                </a:solidFill>
              </a:rPr>
              <a:t>nádoba nebude vyprázdnená</a:t>
            </a:r>
            <a:r>
              <a:rPr lang="sk-SK" sz="1050" dirty="0" smtClean="0"/>
              <a:t>. Následné vyprázdnenie bude až po vytriedení  a odstránení odpadov, ktoré do nádoby nepatria, majiteľom nádoby.</a:t>
            </a:r>
            <a:endParaRPr lang="sk-SK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75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"/>
          <p:cNvSpPr/>
          <p:nvPr/>
        </p:nvSpPr>
        <p:spPr>
          <a:xfrm>
            <a:off x="1500166" y="642918"/>
            <a:ext cx="4572000" cy="288540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spAutoFit/>
          </a:bodyPr>
          <a:lstStyle/>
          <a:p>
            <a:pPr algn="ctr"/>
            <a:r>
              <a:rPr lang="sk-SK" sz="12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PNEUMATIKY</a:t>
            </a:r>
          </a:p>
          <a:p>
            <a:endParaRPr lang="sk-SK" sz="1200" dirty="0" smtClean="0"/>
          </a:p>
          <a:p>
            <a:pPr algn="just"/>
            <a:r>
              <a:rPr lang="sk-SK" sz="1050" dirty="0" smtClean="0"/>
              <a:t>V rámci legislatívnych zmien, ktoré platia v Zákone o odpadoch č. 79/2015, musí výrobca pneumatík zabezpečiť ich bezplatný spätný zber prostredníctvom distribútora minimálne v každom okrese Slovenskej republiky.</a:t>
            </a:r>
          </a:p>
          <a:p>
            <a:pPr algn="just"/>
            <a:r>
              <a:rPr lang="sk-SK" sz="1050" b="1" dirty="0" smtClean="0"/>
              <a:t>Distribútorom</a:t>
            </a:r>
            <a:r>
              <a:rPr lang="sk-SK" sz="1050" dirty="0" smtClean="0"/>
              <a:t> sa v tomto prípade rozumie </a:t>
            </a:r>
            <a:r>
              <a:rPr lang="sk-SK" sz="1050" b="1" dirty="0" smtClean="0"/>
              <a:t>ktorýkoľvek </a:t>
            </a:r>
            <a:r>
              <a:rPr lang="sk-SK" sz="1050" b="1" dirty="0" err="1" smtClean="0"/>
              <a:t>pneuservis</a:t>
            </a:r>
            <a:r>
              <a:rPr lang="sk-SK" sz="1050" b="1" dirty="0" smtClean="0"/>
              <a:t> alebo predajňa pneumatík</a:t>
            </a:r>
            <a:r>
              <a:rPr lang="sk-SK" sz="1050" dirty="0" smtClean="0"/>
              <a:t>. V nich má občan právo ponechať ojazdenú pneumatiku zadarmo, a to aj v prípade, že nenakúpi ďalší tovar alebo službu. Likvidácia pneumatiky je totiž už započítaná v cene pneumatiky. </a:t>
            </a:r>
            <a:r>
              <a:rPr lang="sk-SK" sz="1050" b="1" dirty="0" smtClean="0"/>
              <a:t>V prípade, že distribútor odmietne spätný zber, obráťte sa prosím na Slovenskú inšpekciu životného prostredia.</a:t>
            </a:r>
            <a:r>
              <a:rPr lang="sk-SK" sz="1050" b="1" dirty="0" smtClean="0">
                <a:solidFill>
                  <a:srgbClr val="FF0000"/>
                </a:solidFill>
              </a:rPr>
              <a:t> </a:t>
            </a:r>
            <a:r>
              <a:rPr lang="sk-SK" sz="1050" dirty="0" smtClean="0">
                <a:solidFill>
                  <a:srgbClr val="FF0000"/>
                </a:solidFill>
              </a:rPr>
              <a:t>Bez spoločnej aktivity sa odpadových pneumatík nezbavíme.</a:t>
            </a:r>
          </a:p>
          <a:p>
            <a:pPr algn="just"/>
            <a:endParaRPr lang="sk-SK" sz="1050" dirty="0" smtClean="0">
              <a:solidFill>
                <a:srgbClr val="FF0000"/>
              </a:solidFill>
            </a:endParaRPr>
          </a:p>
          <a:p>
            <a:pPr algn="just"/>
            <a:r>
              <a:rPr lang="sk-SK" sz="1050" dirty="0" smtClean="0">
                <a:solidFill>
                  <a:srgbClr val="FF0000"/>
                </a:solidFill>
              </a:rPr>
              <a:t>Pneumatiky nepatria do nádob na komunálny odpad, do veľkokapacitných kontajnerov v rámci sezónneho upratovania v meste a neukladajú sa ani ku nádobám na odpad na voľnom priestranstve. </a:t>
            </a:r>
            <a:endParaRPr lang="sk-SK" sz="1050" dirty="0">
              <a:solidFill>
                <a:srgbClr val="FF0000"/>
              </a:solidFill>
            </a:endParaRPr>
          </a:p>
        </p:txBody>
      </p:sp>
      <p:sp>
        <p:nvSpPr>
          <p:cNvPr id="3" name="BlokTextu 2"/>
          <p:cNvSpPr txBox="1"/>
          <p:nvPr/>
        </p:nvSpPr>
        <p:spPr>
          <a:xfrm>
            <a:off x="1500166" y="142852"/>
            <a:ext cx="5750292" cy="36933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sk-SK" b="1" dirty="0" smtClean="0">
                <a:solidFill>
                  <a:srgbClr val="C00000"/>
                </a:solidFill>
              </a:rPr>
              <a:t>Kam s </a:t>
            </a:r>
            <a:r>
              <a:rPr lang="sk-SK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nebezpečným odpadom </a:t>
            </a:r>
            <a:r>
              <a:rPr lang="sk-SK" b="1" dirty="0" smtClean="0">
                <a:solidFill>
                  <a:srgbClr val="C00000"/>
                </a:solidFill>
              </a:rPr>
              <a:t>v meste Humenné?</a:t>
            </a:r>
            <a:endParaRPr lang="sk-SK" b="1" dirty="0">
              <a:solidFill>
                <a:srgbClr val="C00000"/>
              </a:solidFill>
            </a:endParaRPr>
          </a:p>
        </p:txBody>
      </p:sp>
      <p:pic>
        <p:nvPicPr>
          <p:cNvPr id="4" name="Picture 2" descr="C:\Users\Krajníková\Desktop\IMG_50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71470" y="1071546"/>
            <a:ext cx="1714512" cy="12858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5" name="BlokTextu 4"/>
          <p:cNvSpPr txBox="1"/>
          <p:nvPr/>
        </p:nvSpPr>
        <p:spPr>
          <a:xfrm>
            <a:off x="6072198" y="642919"/>
            <a:ext cx="2928958" cy="227754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k-SK" sz="900" b="1" dirty="0" smtClean="0"/>
              <a:t>ZOZNAM zberných miest pneumatík v Humennom:</a:t>
            </a:r>
          </a:p>
          <a:p>
            <a:endParaRPr lang="sk-SK" sz="1000" dirty="0" smtClean="0"/>
          </a:p>
          <a:p>
            <a:r>
              <a:rPr lang="sk-SK" sz="800" b="1" dirty="0" smtClean="0"/>
              <a:t>AB autoservis spol. s r.o.</a:t>
            </a:r>
            <a:r>
              <a:rPr lang="sk-SK" sz="800" dirty="0" smtClean="0"/>
              <a:t>, </a:t>
            </a:r>
            <a:r>
              <a:rPr lang="sk-SK" sz="800" dirty="0" err="1" smtClean="0"/>
              <a:t>Starinská</a:t>
            </a:r>
            <a:r>
              <a:rPr lang="sk-SK" sz="800" dirty="0" smtClean="0"/>
              <a:t> 1216, HÉ</a:t>
            </a:r>
          </a:p>
          <a:p>
            <a:r>
              <a:rPr lang="sk-SK" sz="800" b="1" dirty="0" smtClean="0"/>
              <a:t>AFESTA s.r.o., </a:t>
            </a:r>
            <a:r>
              <a:rPr lang="sk-SK" sz="800" dirty="0" err="1" smtClean="0"/>
              <a:t>Mierova</a:t>
            </a:r>
            <a:r>
              <a:rPr lang="sk-SK" sz="800" dirty="0" smtClean="0"/>
              <a:t> 101, HÉ</a:t>
            </a:r>
          </a:p>
          <a:p>
            <a:r>
              <a:rPr lang="sk-SK" sz="800" b="1" dirty="0" smtClean="0"/>
              <a:t>ASTA spol. s.r.o., </a:t>
            </a:r>
            <a:r>
              <a:rPr lang="sk-SK" sz="800" dirty="0" err="1" smtClean="0"/>
              <a:t>Brestovská</a:t>
            </a:r>
            <a:r>
              <a:rPr lang="sk-SK" sz="800" dirty="0" smtClean="0"/>
              <a:t> 1056, HÉ (Fiat) </a:t>
            </a:r>
          </a:p>
          <a:p>
            <a:r>
              <a:rPr lang="sk-SK" sz="800" b="1" dirty="0" smtClean="0"/>
              <a:t>AUTOLANC s.r.o., </a:t>
            </a:r>
            <a:r>
              <a:rPr lang="sk-SK" sz="800" dirty="0" smtClean="0"/>
              <a:t>Mirova 5157/83, HÉ, </a:t>
            </a:r>
          </a:p>
          <a:p>
            <a:r>
              <a:rPr lang="sk-SK" sz="800" b="1" dirty="0" smtClean="0"/>
              <a:t>CARFIT s.r.o., </a:t>
            </a:r>
            <a:r>
              <a:rPr lang="sk-SK" sz="800" dirty="0" err="1" smtClean="0"/>
              <a:t>Jasenovská</a:t>
            </a:r>
            <a:r>
              <a:rPr lang="sk-SK" sz="800" dirty="0" smtClean="0"/>
              <a:t> 95, HÉ</a:t>
            </a:r>
          </a:p>
          <a:p>
            <a:r>
              <a:rPr lang="sk-SK" sz="800" b="1" dirty="0" smtClean="0"/>
              <a:t>CONTITRADE SLOVAKIA s.r.o. </a:t>
            </a:r>
            <a:r>
              <a:rPr lang="sk-SK" sz="800" dirty="0" smtClean="0"/>
              <a:t>– </a:t>
            </a:r>
            <a:r>
              <a:rPr lang="sk-SK" sz="800" dirty="0" err="1" smtClean="0"/>
              <a:t>BestDrive</a:t>
            </a:r>
            <a:r>
              <a:rPr lang="sk-SK" sz="800" dirty="0" smtClean="0"/>
              <a:t>,           </a:t>
            </a:r>
          </a:p>
          <a:p>
            <a:r>
              <a:rPr lang="sk-SK" sz="800" dirty="0" smtClean="0"/>
              <a:t>                               Štefánikova 8, HÉ (Matador </a:t>
            </a:r>
            <a:r>
              <a:rPr lang="sk-SK" sz="800" dirty="0" err="1" smtClean="0"/>
              <a:t>pneu</a:t>
            </a:r>
            <a:r>
              <a:rPr lang="sk-SK" sz="800" dirty="0" smtClean="0"/>
              <a:t>) </a:t>
            </a:r>
          </a:p>
          <a:p>
            <a:r>
              <a:rPr lang="sk-SK" sz="800" b="1" dirty="0" smtClean="0"/>
              <a:t>ELITE Slovakia s.r.o., </a:t>
            </a:r>
            <a:r>
              <a:rPr lang="sk-SK" sz="800" dirty="0" err="1" smtClean="0"/>
              <a:t>Mierova</a:t>
            </a:r>
            <a:r>
              <a:rPr lang="sk-SK" sz="800" dirty="0" smtClean="0"/>
              <a:t> 5157/83, HÉ</a:t>
            </a:r>
          </a:p>
          <a:p>
            <a:r>
              <a:rPr lang="sk-SK" sz="800" b="1" dirty="0" smtClean="0"/>
              <a:t>František </a:t>
            </a:r>
            <a:r>
              <a:rPr lang="sk-SK" sz="800" b="1" dirty="0" err="1" smtClean="0"/>
              <a:t>Andras</a:t>
            </a:r>
            <a:r>
              <a:rPr lang="sk-SK" sz="800" b="1" dirty="0" smtClean="0"/>
              <a:t> – </a:t>
            </a:r>
            <a:r>
              <a:rPr lang="sk-SK" sz="800" b="1" dirty="0" err="1" smtClean="0"/>
              <a:t>Autosklo</a:t>
            </a:r>
            <a:r>
              <a:rPr lang="sk-SK" sz="800" b="1" dirty="0" smtClean="0"/>
              <a:t> ALFA, </a:t>
            </a:r>
            <a:r>
              <a:rPr lang="sk-SK" sz="800" dirty="0" err="1" smtClean="0"/>
              <a:t>Družstvená</a:t>
            </a:r>
            <a:r>
              <a:rPr lang="sk-SK" sz="800" dirty="0" smtClean="0"/>
              <a:t> 26, </a:t>
            </a:r>
          </a:p>
          <a:p>
            <a:r>
              <a:rPr lang="sk-SK" sz="800" b="1" dirty="0" smtClean="0"/>
              <a:t>CHETRA SK s.r.o., </a:t>
            </a:r>
            <a:r>
              <a:rPr lang="sk-SK" sz="800" dirty="0" err="1" smtClean="0"/>
              <a:t>Mierova</a:t>
            </a:r>
            <a:r>
              <a:rPr lang="sk-SK" sz="800" dirty="0" smtClean="0"/>
              <a:t> 64, HÉ</a:t>
            </a:r>
          </a:p>
          <a:p>
            <a:r>
              <a:rPr lang="sk-SK" sz="800" b="1" dirty="0" smtClean="0"/>
              <a:t>JABA Ján </a:t>
            </a:r>
            <a:r>
              <a:rPr lang="sk-SK" sz="800" b="1" dirty="0" err="1" smtClean="0"/>
              <a:t>Balaščík</a:t>
            </a:r>
            <a:r>
              <a:rPr lang="sk-SK" sz="800" b="1" dirty="0" smtClean="0"/>
              <a:t> </a:t>
            </a:r>
            <a:r>
              <a:rPr lang="sk-SK" sz="800" b="1" dirty="0" err="1" smtClean="0"/>
              <a:t>Autopartner</a:t>
            </a:r>
            <a:r>
              <a:rPr lang="sk-SK" sz="800" dirty="0" smtClean="0"/>
              <a:t>, </a:t>
            </a:r>
            <a:r>
              <a:rPr lang="sk-SK" sz="800" dirty="0" err="1" smtClean="0"/>
              <a:t>Tolstého</a:t>
            </a:r>
            <a:r>
              <a:rPr lang="sk-SK" sz="800" dirty="0" smtClean="0"/>
              <a:t> 1, HÉ</a:t>
            </a:r>
          </a:p>
          <a:p>
            <a:r>
              <a:rPr lang="sk-SK" sz="800" b="1" dirty="0" smtClean="0"/>
              <a:t>Michal </a:t>
            </a:r>
            <a:r>
              <a:rPr lang="sk-SK" sz="800" b="1" dirty="0" err="1" smtClean="0"/>
              <a:t>Škumanič</a:t>
            </a:r>
            <a:r>
              <a:rPr lang="sk-SK" sz="800" dirty="0" smtClean="0"/>
              <a:t>, </a:t>
            </a:r>
            <a:r>
              <a:rPr lang="sk-SK" sz="800" dirty="0" err="1" smtClean="0"/>
              <a:t>Tolstého</a:t>
            </a:r>
            <a:r>
              <a:rPr lang="sk-SK" sz="800" dirty="0" smtClean="0"/>
              <a:t> 4, HÉ</a:t>
            </a:r>
          </a:p>
          <a:p>
            <a:r>
              <a:rPr lang="sk-SK" sz="800" b="1" dirty="0" err="1" smtClean="0"/>
              <a:t>Motor-Car</a:t>
            </a:r>
            <a:r>
              <a:rPr lang="sk-SK" sz="800" b="1" dirty="0" smtClean="0"/>
              <a:t> Humenné spol. s r.o., </a:t>
            </a:r>
            <a:r>
              <a:rPr lang="sk-SK" sz="800" dirty="0" err="1" smtClean="0"/>
              <a:t>Mierova</a:t>
            </a:r>
            <a:r>
              <a:rPr lang="sk-SK" sz="800" dirty="0" smtClean="0"/>
              <a:t> 102/6164, (KIA)                               </a:t>
            </a:r>
          </a:p>
          <a:p>
            <a:r>
              <a:rPr lang="sk-SK" sz="800" b="1" dirty="0" smtClean="0"/>
              <a:t>SELUGO s.r.o., </a:t>
            </a:r>
            <a:r>
              <a:rPr lang="sk-SK" sz="800" dirty="0" err="1" smtClean="0"/>
              <a:t>Jasenovská</a:t>
            </a:r>
            <a:r>
              <a:rPr lang="sk-SK" sz="800" dirty="0" smtClean="0"/>
              <a:t> 2497, HÉ</a:t>
            </a:r>
            <a:endParaRPr lang="sk-SK" sz="800" dirty="0"/>
          </a:p>
        </p:txBody>
      </p:sp>
      <p:pic>
        <p:nvPicPr>
          <p:cNvPr id="6" name="Picture 11" descr="C:\Users\Krajníková\Desktop\HARMONOGRAMY - všetky\Harmonogram SO\elektro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500438"/>
            <a:ext cx="1397944" cy="11430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7" name="Picture 13" descr="C:\Users\Krajníková\Desktop\HARMONOGRAMY - všetky\Harmonogram SO\battery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5143512"/>
            <a:ext cx="1285884" cy="10627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8" name="Picture 14" descr="C:\Users\Krajníková\Desktop\HARMONOGRAMY - všetky\Harmonogram SO\svetelné zdroj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29256" y="4214818"/>
            <a:ext cx="1412707" cy="11430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35842" name="Picture 2" descr="C:\Users\Krajníková\Desktop\Nový dokument 2019-10-22 08.39.5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16" y="4071942"/>
            <a:ext cx="2071702" cy="13659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4" name="Obdĺžnik 13"/>
          <p:cNvSpPr/>
          <p:nvPr/>
        </p:nvSpPr>
        <p:spPr>
          <a:xfrm>
            <a:off x="1785918" y="3786190"/>
            <a:ext cx="68580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sk-SK" sz="1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ELEKTROODPAD z domácnosti</a:t>
            </a:r>
            <a:r>
              <a:rPr lang="sk-SK" sz="1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sk-SK" sz="1000" dirty="0" smtClean="0">
                <a:latin typeface="Arial" pitchFamily="34" charset="0"/>
                <a:cs typeface="Arial" pitchFamily="34" charset="0"/>
              </a:rPr>
              <a:t>– veľké a malé spotrebiče, spotrebná elektronika, elektrické a elektronické zariadenia, ktoré musia byť vždy v komplexnom stave. </a:t>
            </a:r>
            <a:endParaRPr lang="sk-SK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dĺžnik 14"/>
          <p:cNvSpPr/>
          <p:nvPr/>
        </p:nvSpPr>
        <p:spPr>
          <a:xfrm>
            <a:off x="1643042" y="4286256"/>
            <a:ext cx="40719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sk-SK" sz="1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SVETELNÉ ZDROJE </a:t>
            </a:r>
            <a:r>
              <a:rPr lang="sk-SK" sz="1000" dirty="0" smtClean="0">
                <a:latin typeface="Arial" pitchFamily="34" charset="0"/>
                <a:cs typeface="Arial" pitchFamily="34" charset="0"/>
              </a:rPr>
              <a:t>– žiarivky, </a:t>
            </a:r>
            <a:r>
              <a:rPr lang="sk-SK" sz="1000" dirty="0" err="1" smtClean="0">
                <a:latin typeface="Arial" pitchFamily="34" charset="0"/>
                <a:cs typeface="Arial" pitchFamily="34" charset="0"/>
              </a:rPr>
              <a:t>neónky</a:t>
            </a:r>
            <a:r>
              <a:rPr lang="sk-SK" sz="1000" dirty="0" smtClean="0">
                <a:latin typeface="Arial" pitchFamily="34" charset="0"/>
                <a:cs typeface="Arial" pitchFamily="34" charset="0"/>
              </a:rPr>
              <a:t> a žiarovky z domácnosti. </a:t>
            </a:r>
            <a:r>
              <a:rPr lang="sk-SK" dirty="0" smtClean="0">
                <a:latin typeface="Arial" pitchFamily="34" charset="0"/>
                <a:cs typeface="Arial" pitchFamily="34" charset="0"/>
              </a:rPr>
              <a:t> </a:t>
            </a:r>
            <a:endParaRPr lang="sk-SK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dĺžnik 15"/>
          <p:cNvSpPr/>
          <p:nvPr/>
        </p:nvSpPr>
        <p:spPr>
          <a:xfrm>
            <a:off x="500034" y="4714884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sk-SK" sz="1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Batérie a akumulátory </a:t>
            </a:r>
            <a:r>
              <a:rPr lang="sk-SK" sz="1000" dirty="0" smtClean="0">
                <a:latin typeface="Arial" pitchFamily="34" charset="0"/>
                <a:cs typeface="Arial" pitchFamily="34" charset="0"/>
              </a:rPr>
              <a:t>– z motorových vozidiel od občanov mesta Humenné z domácností.</a:t>
            </a:r>
          </a:p>
        </p:txBody>
      </p:sp>
      <p:sp>
        <p:nvSpPr>
          <p:cNvPr id="17" name="Obdĺžnik 16"/>
          <p:cNvSpPr/>
          <p:nvPr/>
        </p:nvSpPr>
        <p:spPr>
          <a:xfrm>
            <a:off x="3214678" y="5643578"/>
            <a:ext cx="5929322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sk-SK" sz="1050" dirty="0" err="1" smtClean="0">
                <a:latin typeface="Arial" pitchFamily="34" charset="0"/>
                <a:cs typeface="Arial" pitchFamily="34" charset="0"/>
              </a:rPr>
              <a:t>Elektroodpad</a:t>
            </a:r>
            <a:r>
              <a:rPr lang="sk-SK" sz="105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sk-SK" sz="1050" dirty="0" err="1" smtClean="0">
                <a:latin typeface="Arial" pitchFamily="34" charset="0"/>
                <a:cs typeface="Arial" pitchFamily="34" charset="0"/>
              </a:rPr>
              <a:t>svetelené</a:t>
            </a:r>
            <a:r>
              <a:rPr lang="sk-SK" sz="1050" dirty="0" smtClean="0">
                <a:latin typeface="Arial" pitchFamily="34" charset="0"/>
                <a:cs typeface="Arial" pitchFamily="34" charset="0"/>
              </a:rPr>
              <a:t> zdroje, </a:t>
            </a:r>
            <a:r>
              <a:rPr lang="sk-SK" sz="1050" dirty="0" err="1" smtClean="0">
                <a:latin typeface="Arial" pitchFamily="34" charset="0"/>
                <a:cs typeface="Arial" pitchFamily="34" charset="0"/>
              </a:rPr>
              <a:t>aku</a:t>
            </a:r>
            <a:r>
              <a:rPr lang="sk-SK" sz="1050" dirty="0" smtClean="0">
                <a:latin typeface="Arial" pitchFamily="34" charset="0"/>
                <a:cs typeface="Arial" pitchFamily="34" charset="0"/>
              </a:rPr>
              <a:t> batérie, motorové oleje môžu občania mesta Humenné odovzdať v Technických službách  na základe pokynov zodpovedných osôb  v prevádzkovej dobe , 6,</a:t>
            </a:r>
            <a:r>
              <a:rPr lang="sk-SK" sz="1050" baseline="30000" dirty="0" smtClean="0">
                <a:latin typeface="Arial" pitchFamily="34" charset="0"/>
                <a:cs typeface="Arial" pitchFamily="34" charset="0"/>
              </a:rPr>
              <a:t>00</a:t>
            </a:r>
            <a:r>
              <a:rPr lang="sk-SK" sz="1050" dirty="0" smtClean="0">
                <a:latin typeface="Arial" pitchFamily="34" charset="0"/>
                <a:cs typeface="Arial" pitchFamily="34" charset="0"/>
              </a:rPr>
              <a:t>-14,</a:t>
            </a:r>
            <a:r>
              <a:rPr lang="sk-SK" sz="1050" baseline="30000" dirty="0" smtClean="0">
                <a:latin typeface="Arial" pitchFamily="34" charset="0"/>
                <a:cs typeface="Arial" pitchFamily="34" charset="0"/>
              </a:rPr>
              <a:t>00</a:t>
            </a:r>
            <a:r>
              <a:rPr lang="sk-SK" sz="1050" dirty="0" smtClean="0">
                <a:latin typeface="Arial" pitchFamily="34" charset="0"/>
                <a:cs typeface="Arial" pitchFamily="34" charset="0"/>
              </a:rPr>
              <a:t> hod., pondelok – piatok, TS - Sninská 27, Humenné.</a:t>
            </a:r>
          </a:p>
          <a:p>
            <a:pPr>
              <a:defRPr/>
            </a:pPr>
            <a:r>
              <a:rPr lang="sk-SK" sz="105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Ani tieto druhy nebezpečných odpadov nepatria do nádob na komunálny odpad, do veľkokapacitných kontajnerov v rámci sezónneho upratovania v meste a neukladajú sa ani ku nádobám na odpad na voľnom priestranstve</a:t>
            </a:r>
            <a:endParaRPr lang="sk-SK" sz="105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5843" name="Picture 3" descr="C:\Users\Krajníková\Desktop\2093575_1200x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71604" y="5500702"/>
            <a:ext cx="1543048" cy="10286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9" name="Obdĺžnik 18"/>
          <p:cNvSpPr/>
          <p:nvPr/>
        </p:nvSpPr>
        <p:spPr>
          <a:xfrm>
            <a:off x="1500166" y="5072074"/>
            <a:ext cx="3857652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sk-SK" sz="105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Motorové,  prevodové  a mazacie oleje </a:t>
            </a:r>
            <a:r>
              <a:rPr lang="sk-SK" sz="1050" dirty="0" smtClean="0">
                <a:latin typeface="Arial" pitchFamily="34" charset="0"/>
                <a:cs typeface="Arial" pitchFamily="34" charset="0"/>
              </a:rPr>
              <a:t>– z motorových vozidiel od občanov mesta Humenné.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edvolený návrh">
  <a:themeElements>
    <a:clrScheme name="Predvolený návrh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Predvolený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k-SK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k-SK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edvolený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volený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volený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volený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volený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volený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volený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volený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volený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volený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volený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volený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volený návrh 13">
        <a:dk1>
          <a:srgbClr val="000000"/>
        </a:dk1>
        <a:lt1>
          <a:srgbClr val="FFFF9D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CC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í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2528</TotalTime>
  <Words>1404</Words>
  <Application>Microsoft Office PowerPoint</Application>
  <PresentationFormat>Prezentácia na obrazovke (4:3)</PresentationFormat>
  <Paragraphs>122</Paragraphs>
  <Slides>7</Slides>
  <Notes>1</Notes>
  <HiddenSlides>0</HiddenSlides>
  <MMClips>0</MMClips>
  <ScaleCrop>false</ScaleCrop>
  <HeadingPairs>
    <vt:vector size="6" baseType="variant">
      <vt:variant>
        <vt:lpstr>Motív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snímok</vt:lpstr>
      </vt:variant>
      <vt:variant>
        <vt:i4>7</vt:i4>
      </vt:variant>
    </vt:vector>
  </HeadingPairs>
  <TitlesOfParts>
    <vt:vector size="9" baseType="lpstr">
      <vt:lpstr>Predvolený návrh</vt:lpstr>
      <vt:lpstr>Pracovný hárok</vt:lpstr>
      <vt:lpstr>Snímka 1</vt:lpstr>
      <vt:lpstr>Snímka 2</vt:lpstr>
      <vt:lpstr>Snímka 3</vt:lpstr>
      <vt:lpstr>Snímka 4</vt:lpstr>
      <vt:lpstr>Snímka 5</vt:lpstr>
      <vt:lpstr>Snímka 6</vt:lpstr>
      <vt:lpstr>Snímka 7</vt:lpstr>
    </vt:vector>
  </TitlesOfParts>
  <Company>TS Humenne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Uzivatel5</dc:creator>
  <cp:lastModifiedBy>Hyacinta</cp:lastModifiedBy>
  <cp:revision>311</cp:revision>
  <dcterms:created xsi:type="dcterms:W3CDTF">2012-07-24T11:36:07Z</dcterms:created>
  <dcterms:modified xsi:type="dcterms:W3CDTF">2019-11-15T10:10:29Z</dcterms:modified>
</cp:coreProperties>
</file>